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7" r:id="rId1"/>
  </p:sldMasterIdLst>
  <p:notesMasterIdLst>
    <p:notesMasterId r:id="rId72"/>
  </p:notesMasterIdLst>
  <p:sldIdLst>
    <p:sldId id="256" r:id="rId2"/>
    <p:sldId id="265" r:id="rId3"/>
    <p:sldId id="264" r:id="rId4"/>
    <p:sldId id="266" r:id="rId5"/>
    <p:sldId id="257" r:id="rId6"/>
    <p:sldId id="258" r:id="rId7"/>
    <p:sldId id="262" r:id="rId8"/>
    <p:sldId id="260" r:id="rId9"/>
    <p:sldId id="261" r:id="rId10"/>
    <p:sldId id="267" r:id="rId11"/>
    <p:sldId id="268" r:id="rId12"/>
    <p:sldId id="269" r:id="rId13"/>
    <p:sldId id="270" r:id="rId14"/>
    <p:sldId id="271" r:id="rId15"/>
    <p:sldId id="277" r:id="rId16"/>
    <p:sldId id="272" r:id="rId17"/>
    <p:sldId id="273" r:id="rId18"/>
    <p:sldId id="274" r:id="rId19"/>
    <p:sldId id="263" r:id="rId20"/>
    <p:sldId id="275" r:id="rId21"/>
    <p:sldId id="276" r:id="rId22"/>
    <p:sldId id="284" r:id="rId23"/>
    <p:sldId id="280" r:id="rId24"/>
    <p:sldId id="281" r:id="rId25"/>
    <p:sldId id="293" r:id="rId26"/>
    <p:sldId id="282" r:id="rId27"/>
    <p:sldId id="316" r:id="rId28"/>
    <p:sldId id="278" r:id="rId29"/>
    <p:sldId id="279" r:id="rId30"/>
    <p:sldId id="312" r:id="rId31"/>
    <p:sldId id="317" r:id="rId32"/>
    <p:sldId id="298" r:id="rId33"/>
    <p:sldId id="285" r:id="rId34"/>
    <p:sldId id="313" r:id="rId35"/>
    <p:sldId id="295" r:id="rId36"/>
    <p:sldId id="319" r:id="rId37"/>
    <p:sldId id="318" r:id="rId38"/>
    <p:sldId id="294" r:id="rId39"/>
    <p:sldId id="286" r:id="rId40"/>
    <p:sldId id="302" r:id="rId41"/>
    <p:sldId id="287" r:id="rId42"/>
    <p:sldId id="300" r:id="rId43"/>
    <p:sldId id="301" r:id="rId44"/>
    <p:sldId id="288" r:id="rId45"/>
    <p:sldId id="289" r:id="rId46"/>
    <p:sldId id="311" r:id="rId47"/>
    <p:sldId id="290" r:id="rId48"/>
    <p:sldId id="314" r:id="rId49"/>
    <p:sldId id="304" r:id="rId50"/>
    <p:sldId id="291" r:id="rId51"/>
    <p:sldId id="315" r:id="rId52"/>
    <p:sldId id="305" r:id="rId53"/>
    <p:sldId id="306" r:id="rId54"/>
    <p:sldId id="292" r:id="rId55"/>
    <p:sldId id="320" r:id="rId56"/>
    <p:sldId id="309" r:id="rId57"/>
    <p:sldId id="308" r:id="rId58"/>
    <p:sldId id="321" r:id="rId59"/>
    <p:sldId id="328" r:id="rId60"/>
    <p:sldId id="322" r:id="rId61"/>
    <p:sldId id="329" r:id="rId62"/>
    <p:sldId id="330" r:id="rId63"/>
    <p:sldId id="323" r:id="rId64"/>
    <p:sldId id="326" r:id="rId65"/>
    <p:sldId id="325" r:id="rId66"/>
    <p:sldId id="324" r:id="rId67"/>
    <p:sldId id="332" r:id="rId68"/>
    <p:sldId id="333" r:id="rId69"/>
    <p:sldId id="327" r:id="rId70"/>
    <p:sldId id="331" r:id="rId7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CCFFCC"/>
    <a:srgbClr val="CCFF99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90" autoAdjust="0"/>
    <p:restoredTop sz="93979" autoAdjust="0"/>
  </p:normalViewPr>
  <p:slideViewPr>
    <p:cSldViewPr snapToGrid="0">
      <p:cViewPr varScale="1">
        <p:scale>
          <a:sx n="39" d="100"/>
          <a:sy n="39" d="100"/>
        </p:scale>
        <p:origin x="992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17A605-834C-4A14-A8C9-2FCF842EA933}" type="datetimeFigureOut">
              <a:rPr lang="en-US" smtClean="0"/>
              <a:t>2/6/2018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5524D4-43CF-445C-A634-7E2F65F90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659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impaired </a:t>
            </a:r>
            <a:r>
              <a:rPr lang="en-US" dirty="0" err="1" smtClean="0"/>
              <a:t>axoplasmic</a:t>
            </a:r>
            <a:r>
              <a:rPr lang="en-US" dirty="0" smtClean="0"/>
              <a:t> transport, axonal degeneration,</a:t>
            </a:r>
            <a:br>
              <a:rPr lang="en-US" dirty="0" smtClean="0"/>
            </a:br>
            <a:r>
              <a:rPr lang="en-US" dirty="0" smtClean="0"/>
              <a:t>Schwann cell damage, myelin destruction, segmental</a:t>
            </a:r>
            <a:br>
              <a:rPr lang="en-US" dirty="0" smtClean="0"/>
            </a:br>
            <a:r>
              <a:rPr lang="en-US" dirty="0" smtClean="0"/>
              <a:t>demyelination and complete </a:t>
            </a:r>
            <a:r>
              <a:rPr lang="en-US" dirty="0" err="1" smtClean="0"/>
              <a:t>Wallerian</a:t>
            </a:r>
            <a:r>
              <a:rPr lang="en-US" dirty="0" smtClean="0"/>
              <a:t> degeneration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5524D4-43CF-445C-A634-7E2F65F9049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200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less adipose tissue around the cubital tunnel and</a:t>
            </a:r>
            <a:b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more prominent coronoid tubercle compared with</a:t>
            </a:r>
            <a:b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women, which may explain the 3:1 gender imbalance</a:t>
            </a:r>
            <a:b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presentation of the condition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5524D4-43CF-445C-A634-7E2F65F9049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2607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full elbow extension with forearm pronation [44],</a:t>
            </a:r>
            <a:br>
              <a:rPr lang="en-US" dirty="0" smtClean="0"/>
            </a:br>
            <a:r>
              <a:rPr lang="en-US" dirty="0" smtClean="0"/>
              <a:t>avoidance of &gt; 90° elbow flexion [45] and &gt; 90°</a:t>
            </a:r>
            <a:br>
              <a:rPr lang="en-US" dirty="0" smtClean="0"/>
            </a:br>
            <a:r>
              <a:rPr lang="en-US" dirty="0" smtClean="0"/>
              <a:t>shoulder abduction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5524D4-43CF-445C-A634-7E2F65F9049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0515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arm hangs by the side, medially rotated, and pronated</a:t>
            </a:r>
            <a:r>
              <a:rPr lang="en-US" dirty="0" smtClean="0"/>
              <a:t>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5524D4-43CF-445C-A634-7E2F65F9049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4633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&gt; 20 psi -&gt; </a:t>
            </a:r>
            <a:r>
              <a:rPr lang="en-US" dirty="0" err="1" smtClean="0"/>
              <a:t>intrafasicular</a:t>
            </a:r>
            <a:r>
              <a:rPr lang="en-US" baseline="0" dirty="0" smtClean="0"/>
              <a:t> injection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5524D4-43CF-445C-A634-7E2F65F9049D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356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&gt; 20 psi -&gt; </a:t>
            </a:r>
            <a:r>
              <a:rPr lang="en-US" dirty="0" err="1" smtClean="0"/>
              <a:t>intrafasicular</a:t>
            </a:r>
            <a:r>
              <a:rPr lang="en-US" baseline="0" dirty="0" smtClean="0"/>
              <a:t> injection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5524D4-43CF-445C-A634-7E2F65F9049D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1611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&gt; 20 psi -&gt; </a:t>
            </a:r>
            <a:r>
              <a:rPr lang="en-US" dirty="0" err="1" smtClean="0"/>
              <a:t>intrafasicular</a:t>
            </a:r>
            <a:r>
              <a:rPr lang="en-US" baseline="0" dirty="0" smtClean="0"/>
              <a:t> injection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5524D4-43CF-445C-A634-7E2F65F9049D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818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8B2F4-5677-48E4-A9A1-A42DB7AD7CDC}" type="datetimeFigureOut">
              <a:rPr lang="en-US" smtClean="0"/>
              <a:t>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E52D8-EFF2-4D1C-9384-6F24D1A69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660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8B2F4-5677-48E4-A9A1-A42DB7AD7CDC}" type="datetimeFigureOut">
              <a:rPr lang="en-US" smtClean="0"/>
              <a:t>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E52D8-EFF2-4D1C-9384-6F24D1A69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717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8B2F4-5677-48E4-A9A1-A42DB7AD7CDC}" type="datetimeFigureOut">
              <a:rPr lang="en-US" smtClean="0"/>
              <a:t>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E52D8-EFF2-4D1C-9384-6F24D1A69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9483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8B2F4-5677-48E4-A9A1-A42DB7AD7CDC}" type="datetimeFigureOut">
              <a:rPr lang="en-US" smtClean="0"/>
              <a:t>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E52D8-EFF2-4D1C-9384-6F24D1A6997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723222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8B2F4-5677-48E4-A9A1-A42DB7AD7CDC}" type="datetimeFigureOut">
              <a:rPr lang="en-US" smtClean="0"/>
              <a:t>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E52D8-EFF2-4D1C-9384-6F24D1A69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8599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8B2F4-5677-48E4-A9A1-A42DB7AD7CDC}" type="datetimeFigureOut">
              <a:rPr lang="en-US" smtClean="0"/>
              <a:t>2/6/2018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E52D8-EFF2-4D1C-9384-6F24D1A69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4228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8B2F4-5677-48E4-A9A1-A42DB7AD7CDC}" type="datetimeFigureOut">
              <a:rPr lang="en-US" smtClean="0"/>
              <a:t>2/6/2018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E52D8-EFF2-4D1C-9384-6F24D1A69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9176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8B2F4-5677-48E4-A9A1-A42DB7AD7CDC}" type="datetimeFigureOut">
              <a:rPr lang="en-US" smtClean="0"/>
              <a:t>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E52D8-EFF2-4D1C-9384-6F24D1A69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9690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8B2F4-5677-48E4-A9A1-A42DB7AD7CDC}" type="datetimeFigureOut">
              <a:rPr lang="en-US" smtClean="0"/>
              <a:t>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E52D8-EFF2-4D1C-9384-6F24D1A69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119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8B2F4-5677-48E4-A9A1-A42DB7AD7CDC}" type="datetimeFigureOut">
              <a:rPr lang="en-US" smtClean="0"/>
              <a:t>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E52D8-EFF2-4D1C-9384-6F24D1A69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415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8B2F4-5677-48E4-A9A1-A42DB7AD7CDC}" type="datetimeFigureOut">
              <a:rPr lang="en-US" smtClean="0"/>
              <a:t>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E52D8-EFF2-4D1C-9384-6F24D1A69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895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8B2F4-5677-48E4-A9A1-A42DB7AD7CDC}" type="datetimeFigureOut">
              <a:rPr lang="en-US" smtClean="0"/>
              <a:t>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E52D8-EFF2-4D1C-9384-6F24D1A69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366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8B2F4-5677-48E4-A9A1-A42DB7AD7CDC}" type="datetimeFigureOut">
              <a:rPr lang="en-US" smtClean="0"/>
              <a:t>2/6/2018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E52D8-EFF2-4D1C-9384-6F24D1A69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719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8B2F4-5677-48E4-A9A1-A42DB7AD7CDC}" type="datetimeFigureOut">
              <a:rPr lang="en-US" smtClean="0"/>
              <a:t>2/6/2018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E52D8-EFF2-4D1C-9384-6F24D1A69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997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8B2F4-5677-48E4-A9A1-A42DB7AD7CDC}" type="datetimeFigureOut">
              <a:rPr lang="en-US" smtClean="0"/>
              <a:t>2/6/2018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E52D8-EFF2-4D1C-9384-6F24D1A69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903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8B2F4-5677-48E4-A9A1-A42DB7AD7CDC}" type="datetimeFigureOut">
              <a:rPr lang="en-US" smtClean="0"/>
              <a:t>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E52D8-EFF2-4D1C-9384-6F24D1A69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951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8B2F4-5677-48E4-A9A1-A42DB7AD7CDC}" type="datetimeFigureOut">
              <a:rPr lang="en-US" smtClean="0"/>
              <a:t>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E52D8-EFF2-4D1C-9384-6F24D1A69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943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F8B2F4-5677-48E4-A9A1-A42DB7AD7CDC}" type="datetimeFigureOut">
              <a:rPr lang="en-US" smtClean="0"/>
              <a:t>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DE52D8-EFF2-4D1C-9384-6F24D1A69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277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48" r:id="rId1"/>
    <p:sldLayoutId id="2147484049" r:id="rId2"/>
    <p:sldLayoutId id="2147484050" r:id="rId3"/>
    <p:sldLayoutId id="2147484051" r:id="rId4"/>
    <p:sldLayoutId id="2147484052" r:id="rId5"/>
    <p:sldLayoutId id="2147484053" r:id="rId6"/>
    <p:sldLayoutId id="2147484054" r:id="rId7"/>
    <p:sldLayoutId id="2147484055" r:id="rId8"/>
    <p:sldLayoutId id="2147484056" r:id="rId9"/>
    <p:sldLayoutId id="2147484057" r:id="rId10"/>
    <p:sldLayoutId id="2147484058" r:id="rId11"/>
    <p:sldLayoutId id="2147484059" r:id="rId12"/>
    <p:sldLayoutId id="2147484060" r:id="rId13"/>
    <p:sldLayoutId id="2147484061" r:id="rId14"/>
    <p:sldLayoutId id="2147484062" r:id="rId15"/>
    <p:sldLayoutId id="2147484063" r:id="rId16"/>
    <p:sldLayoutId id="2147484064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g"/><Relationship Id="rId5" Type="http://schemas.openxmlformats.org/officeDocument/2006/relationships/image" Target="../media/image75.jpg"/><Relationship Id="rId4" Type="http://schemas.openxmlformats.org/officeDocument/2006/relationships/image" Target="../media/image73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Collective reviews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400" b="1" dirty="0"/>
              <a:t>Peripheral nerve injury </a:t>
            </a:r>
            <a:endParaRPr lang="en-US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9822426" y="6361471"/>
            <a:ext cx="2104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R2</a:t>
            </a:r>
            <a:r>
              <a:rPr lang="th-TH" dirty="0" smtClean="0"/>
              <a:t> ชาติชาย</a:t>
            </a:r>
            <a:r>
              <a:rPr lang="en-US" dirty="0" smtClean="0"/>
              <a:t>/</a:t>
            </a:r>
            <a:r>
              <a:rPr lang="th-TH" dirty="0" smtClean="0"/>
              <a:t> อ</a:t>
            </a:r>
            <a:r>
              <a:rPr lang="en-US" dirty="0" smtClean="0"/>
              <a:t>.</a:t>
            </a:r>
            <a:r>
              <a:rPr lang="th-TH" dirty="0" smtClean="0"/>
              <a:t>วิริยะ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69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Direct </a:t>
            </a:r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trauma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6" y="2096064"/>
            <a:ext cx="5209418" cy="3695136"/>
          </a:xfrm>
        </p:spPr>
        <p:txBody>
          <a:bodyPr>
            <a:normAutofit/>
          </a:bodyPr>
          <a:lstStyle/>
          <a:p>
            <a:r>
              <a:rPr lang="en-US" sz="2800" dirty="0"/>
              <a:t>Direct nerve </a:t>
            </a:r>
            <a:r>
              <a:rPr lang="en-US" sz="2800" dirty="0" smtClean="0"/>
              <a:t>damage</a:t>
            </a:r>
          </a:p>
          <a:p>
            <a:r>
              <a:rPr lang="en-US" sz="2800" dirty="0" smtClean="0"/>
              <a:t>Surgery</a:t>
            </a:r>
          </a:p>
          <a:p>
            <a:r>
              <a:rPr lang="en-US" sz="2800" dirty="0"/>
              <a:t>N</a:t>
            </a:r>
            <a:r>
              <a:rPr lang="en-US" sz="2800" dirty="0" smtClean="0"/>
              <a:t>eedle </a:t>
            </a:r>
            <a:r>
              <a:rPr lang="en-US" sz="2800" dirty="0"/>
              <a:t>trauma secondary to a regional </a:t>
            </a:r>
            <a:r>
              <a:rPr lang="en-US" sz="2800" dirty="0" smtClean="0"/>
              <a:t>anesthesia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504" y="2202482"/>
            <a:ext cx="3312631" cy="274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58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Exposure to neurotoxic material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2096064"/>
            <a:ext cx="7217834" cy="3695136"/>
          </a:xfrm>
        </p:spPr>
        <p:txBody>
          <a:bodyPr>
            <a:normAutofit fontScale="92500"/>
          </a:bodyPr>
          <a:lstStyle/>
          <a:p>
            <a:r>
              <a:rPr lang="en-US" sz="3200" dirty="0"/>
              <a:t>L</a:t>
            </a:r>
            <a:r>
              <a:rPr lang="en-US" sz="3200" dirty="0" smtClean="0"/>
              <a:t>ocal anesthetics can produce </a:t>
            </a:r>
            <a:r>
              <a:rPr lang="en-US" sz="3200" dirty="0"/>
              <a:t>cytotoxic axonal </a:t>
            </a:r>
            <a:r>
              <a:rPr lang="en-US" sz="3200" dirty="0" smtClean="0"/>
              <a:t>damage</a:t>
            </a:r>
          </a:p>
          <a:p>
            <a:pPr lvl="1"/>
            <a:r>
              <a:rPr lang="en-US" sz="2800" dirty="0"/>
              <a:t>I</a:t>
            </a:r>
            <a:r>
              <a:rPr lang="en-US" sz="2800" dirty="0" smtClean="0"/>
              <a:t>f </a:t>
            </a:r>
            <a:r>
              <a:rPr lang="en-US" sz="2800" dirty="0"/>
              <a:t>the </a:t>
            </a:r>
            <a:r>
              <a:rPr lang="en-US" sz="2800" dirty="0" smtClean="0"/>
              <a:t>solution is </a:t>
            </a:r>
            <a:r>
              <a:rPr lang="en-US" sz="2800" dirty="0"/>
              <a:t>injected </a:t>
            </a:r>
            <a:r>
              <a:rPr lang="en-US" sz="2800" dirty="0" err="1" smtClean="0"/>
              <a:t>intrafascicularly</a:t>
            </a:r>
            <a:endParaRPr lang="en-US" sz="2800" dirty="0" smtClean="0"/>
          </a:p>
          <a:p>
            <a:pPr lvl="1"/>
            <a:r>
              <a:rPr lang="en-US" sz="2800" dirty="0" smtClean="0"/>
              <a:t>Highly </a:t>
            </a:r>
            <a:r>
              <a:rPr lang="en-US" sz="2800" dirty="0"/>
              <a:t>concentrated </a:t>
            </a:r>
            <a:r>
              <a:rPr lang="en-US" sz="2800" dirty="0" smtClean="0"/>
              <a:t>solutions</a:t>
            </a:r>
            <a:endParaRPr lang="en-US" sz="2800" dirty="0"/>
          </a:p>
          <a:p>
            <a:pPr lvl="1"/>
            <a:r>
              <a:rPr lang="en-US" sz="2800" dirty="0"/>
              <a:t>P</a:t>
            </a:r>
            <a:r>
              <a:rPr lang="en-US" sz="2800" dirty="0" smtClean="0"/>
              <a:t>rolonged </a:t>
            </a:r>
            <a:r>
              <a:rPr lang="en-US" sz="2800" dirty="0"/>
              <a:t>exposure predispose to nerve injury </a:t>
            </a: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055" y="2640067"/>
            <a:ext cx="2607129" cy="260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98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Double crush </a:t>
            </a:r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syndrome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4" y="2096064"/>
            <a:ext cx="6421071" cy="4157252"/>
          </a:xfrm>
        </p:spPr>
        <p:txBody>
          <a:bodyPr>
            <a:normAutofit fontScale="85000" lnSpcReduction="20000"/>
          </a:bodyPr>
          <a:lstStyle/>
          <a:p>
            <a:r>
              <a:rPr lang="en-US" sz="2800" dirty="0"/>
              <a:t>C</a:t>
            </a:r>
            <a:r>
              <a:rPr lang="en-US" sz="2800" dirty="0" smtClean="0"/>
              <a:t>ompressive </a:t>
            </a:r>
            <a:r>
              <a:rPr lang="en-US" sz="2800" dirty="0"/>
              <a:t>lesion </a:t>
            </a:r>
            <a:r>
              <a:rPr lang="en-US" sz="2800" dirty="0" smtClean="0"/>
              <a:t>occurring along </a:t>
            </a:r>
            <a:r>
              <a:rPr lang="en-US" sz="2800" dirty="0"/>
              <a:t>a nerve renders the nerve less tolerant of </a:t>
            </a:r>
            <a:r>
              <a:rPr lang="en-US" sz="2800" dirty="0" smtClean="0"/>
              <a:t>compression at </a:t>
            </a:r>
            <a:r>
              <a:rPr lang="en-US" sz="2800" dirty="0"/>
              <a:t>the same or a second </a:t>
            </a:r>
            <a:r>
              <a:rPr lang="en-US" sz="2800" dirty="0" smtClean="0"/>
              <a:t>locus</a:t>
            </a:r>
          </a:p>
          <a:p>
            <a:r>
              <a:rPr lang="en-US" sz="2800" dirty="0"/>
              <a:t>N</a:t>
            </a:r>
            <a:r>
              <a:rPr lang="en-US" sz="2800" dirty="0" smtClean="0"/>
              <a:t>erves </a:t>
            </a:r>
            <a:r>
              <a:rPr lang="en-US" sz="2800" dirty="0"/>
              <a:t>with a preexisting injury or compression </a:t>
            </a:r>
          </a:p>
          <a:p>
            <a:pPr lvl="1"/>
            <a:r>
              <a:rPr lang="en-US" sz="2100" dirty="0"/>
              <a:t>D</a:t>
            </a:r>
            <a:r>
              <a:rPr lang="en-US" sz="2100" dirty="0" smtClean="0"/>
              <a:t>iabetes mellitus</a:t>
            </a:r>
          </a:p>
          <a:p>
            <a:pPr lvl="1"/>
            <a:r>
              <a:rPr lang="en-US" sz="2100" dirty="0"/>
              <a:t>U</a:t>
            </a:r>
            <a:r>
              <a:rPr lang="en-US" sz="2100" dirty="0" smtClean="0"/>
              <a:t>nstable joints </a:t>
            </a:r>
          </a:p>
          <a:p>
            <a:r>
              <a:rPr lang="en-US" sz="2800" dirty="0"/>
              <a:t>S</a:t>
            </a:r>
            <a:r>
              <a:rPr lang="en-US" sz="2800" dirty="0" smtClean="0"/>
              <a:t>ubclinical </a:t>
            </a:r>
            <a:r>
              <a:rPr lang="en-US" sz="2800" dirty="0"/>
              <a:t>insult resulting in a permanent nerve injury </a:t>
            </a: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146" y="2909131"/>
            <a:ext cx="4537283" cy="206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21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3666" y="393290"/>
            <a:ext cx="10353761" cy="1326321"/>
          </a:xfrm>
        </p:spPr>
        <p:txBody>
          <a:bodyPr/>
          <a:lstStyle/>
          <a:p>
            <a:r>
              <a:rPr lang="en-US" dirty="0"/>
              <a:t>Predisposing factors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C000"/>
                </a:solidFill>
              </a:rPr>
              <a:t>Surgical </a:t>
            </a:r>
            <a:r>
              <a:rPr lang="en-US" b="1" dirty="0" smtClean="0">
                <a:solidFill>
                  <a:srgbClr val="FFC000"/>
                </a:solidFill>
              </a:rPr>
              <a:t>factors</a:t>
            </a:r>
          </a:p>
          <a:p>
            <a:r>
              <a:rPr lang="en-US" sz="2400" dirty="0" smtClean="0"/>
              <a:t>Neurosurgery</a:t>
            </a:r>
          </a:p>
          <a:p>
            <a:r>
              <a:rPr lang="en-US" sz="2400" dirty="0"/>
              <a:t>C</a:t>
            </a:r>
            <a:r>
              <a:rPr lang="en-US" sz="2400" dirty="0" smtClean="0"/>
              <a:t>ardiac surgery</a:t>
            </a:r>
          </a:p>
          <a:p>
            <a:r>
              <a:rPr lang="en-US" sz="2400" dirty="0" smtClean="0"/>
              <a:t>Gastrointestinal</a:t>
            </a:r>
            <a:r>
              <a:rPr lang="en-US" sz="2400" dirty="0"/>
              <a:t> </a:t>
            </a:r>
            <a:r>
              <a:rPr lang="en-US" sz="2400" dirty="0" smtClean="0"/>
              <a:t>surgery</a:t>
            </a:r>
          </a:p>
          <a:p>
            <a:r>
              <a:rPr lang="en-US" sz="2400" dirty="0" smtClean="0"/>
              <a:t>Orthopedic </a:t>
            </a:r>
            <a:r>
              <a:rPr lang="en-US" sz="2400" dirty="0"/>
              <a:t>surgery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4387" y="1416045"/>
            <a:ext cx="4515848" cy="475562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93666" y="6257836"/>
            <a:ext cx="1099124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i="1" dirty="0"/>
              <a:t>Perioperative Peripheral Nerve </a:t>
            </a:r>
            <a:r>
              <a:rPr lang="en-US" sz="1100" b="1" i="1" dirty="0" smtClean="0"/>
              <a:t>Injuries. </a:t>
            </a:r>
            <a:r>
              <a:rPr lang="en-US" sz="1100" i="1" dirty="0" smtClean="0"/>
              <a:t>A </a:t>
            </a:r>
            <a:r>
              <a:rPr lang="en-US" sz="1100" i="1" dirty="0"/>
              <a:t>Retrospective Study of 380,680 Cases during a 10-year Period at a </a:t>
            </a:r>
            <a:r>
              <a:rPr lang="en-US" sz="1100" i="1" dirty="0" smtClean="0"/>
              <a:t>Single Institution. Marnie </a:t>
            </a:r>
            <a:r>
              <a:rPr lang="en-US" sz="1100" i="1" dirty="0"/>
              <a:t>B. Welch, M.D.,</a:t>
            </a:r>
            <a:r>
              <a:rPr lang="en-US" sz="1100" dirty="0"/>
              <a:t>* </a:t>
            </a:r>
            <a:r>
              <a:rPr lang="en-US" sz="1100" i="1" dirty="0"/>
              <a:t>Chad M. </a:t>
            </a:r>
            <a:r>
              <a:rPr lang="en-US" sz="1100" i="1" dirty="0" err="1"/>
              <a:t>Brummett</a:t>
            </a:r>
            <a:r>
              <a:rPr lang="en-US" sz="1100" i="1" dirty="0"/>
              <a:t>, M.D.,</a:t>
            </a:r>
            <a:r>
              <a:rPr lang="en-US" sz="1100" dirty="0"/>
              <a:t>† </a:t>
            </a:r>
            <a:r>
              <a:rPr lang="en-US" sz="1100" i="1" dirty="0"/>
              <a:t>Terrence D. Welch, M.D.,</a:t>
            </a:r>
            <a:r>
              <a:rPr lang="en-US" sz="1100" dirty="0"/>
              <a:t>‡ </a:t>
            </a:r>
            <a:r>
              <a:rPr lang="en-US" sz="1100" i="1" dirty="0"/>
              <a:t>Kevin K. </a:t>
            </a:r>
            <a:r>
              <a:rPr lang="en-US" sz="1100" i="1" dirty="0" err="1"/>
              <a:t>Tremper</a:t>
            </a:r>
            <a:r>
              <a:rPr lang="en-US" sz="1100" i="1" dirty="0"/>
              <a:t>, Ph.D., M.D</a:t>
            </a:r>
            <a:r>
              <a:rPr lang="en-US" sz="1100" i="1" dirty="0" smtClean="0"/>
              <a:t>.,</a:t>
            </a:r>
            <a:r>
              <a:rPr lang="en-US" sz="1100" dirty="0" smtClean="0"/>
              <a:t>§ </a:t>
            </a:r>
            <a:r>
              <a:rPr lang="en-US" sz="1100" i="1" dirty="0" smtClean="0"/>
              <a:t>Amy </a:t>
            </a:r>
            <a:r>
              <a:rPr lang="en-US" sz="1100" i="1" dirty="0"/>
              <a:t>M. Shanks, M.S.,</a:t>
            </a:r>
            <a:r>
              <a:rPr lang="en-US" sz="1100" dirty="0"/>
              <a:t> </a:t>
            </a:r>
            <a:r>
              <a:rPr lang="en-US" sz="1100" i="1" dirty="0"/>
              <a:t>Pankaj </a:t>
            </a:r>
            <a:r>
              <a:rPr lang="en-US" sz="1100" i="1" dirty="0" err="1"/>
              <a:t>Guglani</a:t>
            </a:r>
            <a:r>
              <a:rPr lang="en-US" sz="1100" i="1" dirty="0"/>
              <a:t>, M.D.,</a:t>
            </a:r>
            <a:r>
              <a:rPr lang="en-US" sz="1100" dirty="0"/>
              <a:t>† </a:t>
            </a:r>
            <a:r>
              <a:rPr lang="en-US" sz="1100" i="1" dirty="0"/>
              <a:t>George A. </a:t>
            </a:r>
            <a:r>
              <a:rPr lang="en-US" sz="1100" i="1" dirty="0" err="1"/>
              <a:t>Mashour</a:t>
            </a:r>
            <a:r>
              <a:rPr lang="en-US" sz="1100" i="1" dirty="0"/>
              <a:t>, M.D., Ph.D.</a:t>
            </a:r>
            <a:r>
              <a:rPr lang="en-US" sz="1100" dirty="0"/>
              <a:t># </a:t>
            </a:r>
            <a:br>
              <a:rPr lang="en-US" sz="1100" dirty="0"/>
            </a:b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26557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291742"/>
            <a:ext cx="10353761" cy="1326321"/>
          </a:xfrm>
        </p:spPr>
        <p:txBody>
          <a:bodyPr/>
          <a:lstStyle/>
          <a:p>
            <a:r>
              <a:rPr lang="en-US" dirty="0"/>
              <a:t>Predisposing factors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C000"/>
                </a:solidFill>
              </a:rPr>
              <a:t>Patient </a:t>
            </a:r>
            <a:r>
              <a:rPr lang="en-US" b="1" dirty="0" smtClean="0">
                <a:solidFill>
                  <a:srgbClr val="FFC000"/>
                </a:solidFill>
              </a:rPr>
              <a:t>factors</a:t>
            </a:r>
          </a:p>
          <a:p>
            <a:r>
              <a:rPr lang="en-US" sz="2400" dirty="0" smtClean="0"/>
              <a:t>Hypertension</a:t>
            </a:r>
          </a:p>
          <a:p>
            <a:r>
              <a:rPr lang="en-US" sz="2400" dirty="0" smtClean="0"/>
              <a:t>Diabetes mellitus</a:t>
            </a:r>
          </a:p>
          <a:p>
            <a:r>
              <a:rPr lang="en-US" sz="2400" dirty="0" smtClean="0"/>
              <a:t>Smoking</a:t>
            </a:r>
            <a:endParaRPr lang="en-US" sz="2400" dirty="0"/>
          </a:p>
          <a:p>
            <a:r>
              <a:rPr lang="en-US" sz="2400" dirty="0" smtClean="0"/>
              <a:t>Pre-existing </a:t>
            </a:r>
            <a:r>
              <a:rPr lang="en-US" sz="2400" dirty="0"/>
              <a:t>peripheral neuropathies </a:t>
            </a:r>
            <a:endParaRPr lang="en-US" sz="2400" dirty="0" smtClean="0"/>
          </a:p>
          <a:p>
            <a:r>
              <a:rPr lang="en-US" sz="2400" dirty="0" smtClean="0"/>
              <a:t>Anatomical </a:t>
            </a:r>
            <a:r>
              <a:rPr lang="en-US" sz="2400" dirty="0"/>
              <a:t>abnormalities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3632"/>
          <a:stretch/>
        </p:blipFill>
        <p:spPr>
          <a:xfrm>
            <a:off x="6055903" y="2477729"/>
            <a:ext cx="6027002" cy="28039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0376" y="6311900"/>
            <a:ext cx="1099124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i="1" dirty="0"/>
              <a:t>Perioperative Peripheral Nerve </a:t>
            </a:r>
            <a:r>
              <a:rPr lang="en-US" sz="1100" b="1" i="1" dirty="0" smtClean="0"/>
              <a:t>Injuries. </a:t>
            </a:r>
            <a:r>
              <a:rPr lang="en-US" sz="1100" i="1" dirty="0" smtClean="0"/>
              <a:t>A </a:t>
            </a:r>
            <a:r>
              <a:rPr lang="en-US" sz="1100" i="1" dirty="0"/>
              <a:t>Retrospective Study of 380,680 Cases during a 10-year Period at a </a:t>
            </a:r>
            <a:r>
              <a:rPr lang="en-US" sz="1100" i="1" dirty="0" smtClean="0"/>
              <a:t>Single Institution. Marnie </a:t>
            </a:r>
            <a:r>
              <a:rPr lang="en-US" sz="1100" i="1" dirty="0"/>
              <a:t>B. Welch, M.D.,</a:t>
            </a:r>
            <a:r>
              <a:rPr lang="en-US" sz="1100" dirty="0"/>
              <a:t>* </a:t>
            </a:r>
            <a:r>
              <a:rPr lang="en-US" sz="1100" i="1" dirty="0"/>
              <a:t>Chad M. </a:t>
            </a:r>
            <a:r>
              <a:rPr lang="en-US" sz="1100" i="1" dirty="0" err="1"/>
              <a:t>Brummett</a:t>
            </a:r>
            <a:r>
              <a:rPr lang="en-US" sz="1100" i="1" dirty="0"/>
              <a:t>, M.D.,</a:t>
            </a:r>
            <a:r>
              <a:rPr lang="en-US" sz="1100" dirty="0"/>
              <a:t>† </a:t>
            </a:r>
            <a:r>
              <a:rPr lang="en-US" sz="1100" i="1" dirty="0"/>
              <a:t>Terrence D. Welch, M.D.,</a:t>
            </a:r>
            <a:r>
              <a:rPr lang="en-US" sz="1100" dirty="0"/>
              <a:t>‡ </a:t>
            </a:r>
            <a:r>
              <a:rPr lang="en-US" sz="1100" i="1" dirty="0"/>
              <a:t>Kevin K. </a:t>
            </a:r>
            <a:r>
              <a:rPr lang="en-US" sz="1100" i="1" dirty="0" err="1"/>
              <a:t>Tremper</a:t>
            </a:r>
            <a:r>
              <a:rPr lang="en-US" sz="1100" i="1" dirty="0"/>
              <a:t>, Ph.D., M.D</a:t>
            </a:r>
            <a:r>
              <a:rPr lang="en-US" sz="1100" i="1" dirty="0" smtClean="0"/>
              <a:t>.,</a:t>
            </a:r>
            <a:r>
              <a:rPr lang="en-US" sz="1100" dirty="0" smtClean="0"/>
              <a:t>§ </a:t>
            </a:r>
            <a:r>
              <a:rPr lang="en-US" sz="1100" i="1" dirty="0" smtClean="0"/>
              <a:t>Amy </a:t>
            </a:r>
            <a:r>
              <a:rPr lang="en-US" sz="1100" i="1" dirty="0"/>
              <a:t>M. Shanks, M.S.,</a:t>
            </a:r>
            <a:r>
              <a:rPr lang="en-US" sz="1100" dirty="0"/>
              <a:t> </a:t>
            </a:r>
            <a:r>
              <a:rPr lang="en-US" sz="1100" i="1" dirty="0"/>
              <a:t>Pankaj </a:t>
            </a:r>
            <a:r>
              <a:rPr lang="en-US" sz="1100" i="1" dirty="0" err="1"/>
              <a:t>Guglani</a:t>
            </a:r>
            <a:r>
              <a:rPr lang="en-US" sz="1100" i="1" dirty="0"/>
              <a:t>, M.D.,</a:t>
            </a:r>
            <a:r>
              <a:rPr lang="en-US" sz="1100" dirty="0"/>
              <a:t>† </a:t>
            </a:r>
            <a:r>
              <a:rPr lang="en-US" sz="1100" i="1" dirty="0"/>
              <a:t>George A. </a:t>
            </a:r>
            <a:r>
              <a:rPr lang="en-US" sz="1100" i="1" dirty="0" err="1"/>
              <a:t>Mashour</a:t>
            </a:r>
            <a:r>
              <a:rPr lang="en-US" sz="1100" i="1" dirty="0"/>
              <a:t>, M.D., Ph.D.</a:t>
            </a:r>
            <a:r>
              <a:rPr lang="en-US" sz="1100" dirty="0"/>
              <a:t># </a:t>
            </a:r>
            <a:br>
              <a:rPr lang="en-US" sz="1100" dirty="0"/>
            </a:b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04767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233056"/>
            <a:ext cx="11353800" cy="34337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C000"/>
                </a:solidFill>
              </a:rPr>
              <a:t>Advisory Recommendations for Preoperative History </a:t>
            </a:r>
            <a:r>
              <a:rPr lang="en-US" b="1" dirty="0" smtClean="0">
                <a:solidFill>
                  <a:srgbClr val="FFC000"/>
                </a:solidFill>
              </a:rPr>
              <a:t>and Physical Assessment</a:t>
            </a:r>
            <a:endParaRPr lang="en-US" b="1" dirty="0">
              <a:solidFill>
                <a:srgbClr val="FFC000"/>
              </a:solidFill>
            </a:endParaRPr>
          </a:p>
          <a:p>
            <a:r>
              <a:rPr lang="en-US" b="1" dirty="0" smtClean="0">
                <a:solidFill>
                  <a:srgbClr val="FFC000"/>
                </a:solidFill>
              </a:rPr>
              <a:t>Review </a:t>
            </a:r>
            <a:r>
              <a:rPr lang="en-US" b="1" dirty="0" err="1" smtClean="0">
                <a:solidFill>
                  <a:srgbClr val="FFC000"/>
                </a:solidFill>
              </a:rPr>
              <a:t>Hx</a:t>
            </a:r>
            <a:r>
              <a:rPr lang="en-US" b="1" dirty="0" smtClean="0">
                <a:solidFill>
                  <a:srgbClr val="FFC000"/>
                </a:solidFill>
              </a:rPr>
              <a:t> + PE</a:t>
            </a:r>
          </a:p>
          <a:p>
            <a:pPr lvl="1"/>
            <a:r>
              <a:rPr lang="en-US" sz="2200" dirty="0"/>
              <a:t>B</a:t>
            </a:r>
            <a:r>
              <a:rPr lang="en-US" sz="2200" dirty="0" smtClean="0"/>
              <a:t>ody habitus </a:t>
            </a:r>
            <a:r>
              <a:rPr lang="en-US" sz="2200" smtClean="0"/>
              <a:t>-&gt; obesity, low BMI</a:t>
            </a:r>
            <a:endParaRPr lang="en-US" sz="2200" dirty="0" smtClean="0"/>
          </a:p>
          <a:p>
            <a:pPr lvl="1"/>
            <a:r>
              <a:rPr lang="en-US" sz="2200" dirty="0" smtClean="0"/>
              <a:t>Preexisting </a:t>
            </a:r>
            <a:r>
              <a:rPr lang="en-US" sz="2200" dirty="0"/>
              <a:t>neurologic </a:t>
            </a:r>
            <a:r>
              <a:rPr lang="en-US" sz="2200" dirty="0" smtClean="0"/>
              <a:t>symptoms </a:t>
            </a:r>
          </a:p>
          <a:p>
            <a:pPr lvl="1"/>
            <a:r>
              <a:rPr lang="en-US" sz="2200" dirty="0"/>
              <a:t>D</a:t>
            </a:r>
            <a:r>
              <a:rPr lang="en-US" sz="2200" dirty="0" smtClean="0"/>
              <a:t>iabetes mellitus</a:t>
            </a:r>
          </a:p>
          <a:p>
            <a:pPr lvl="1"/>
            <a:r>
              <a:rPr lang="en-US" sz="2200" dirty="0" smtClean="0"/>
              <a:t>Peripheral </a:t>
            </a:r>
            <a:r>
              <a:rPr lang="en-US" sz="2200" dirty="0"/>
              <a:t>vascular </a:t>
            </a:r>
            <a:r>
              <a:rPr lang="en-US" sz="2200" dirty="0" smtClean="0"/>
              <a:t>disease</a:t>
            </a:r>
          </a:p>
          <a:p>
            <a:pPr lvl="1"/>
            <a:r>
              <a:rPr lang="en-US" sz="2200" dirty="0"/>
              <a:t>A</a:t>
            </a:r>
            <a:r>
              <a:rPr lang="en-US" sz="2200" dirty="0" smtClean="0"/>
              <a:t>lcohol dependent</a:t>
            </a:r>
          </a:p>
          <a:p>
            <a:pPr lvl="1"/>
            <a:r>
              <a:rPr lang="en-US" sz="2200" dirty="0" smtClean="0"/>
              <a:t>Arthritis</a:t>
            </a:r>
          </a:p>
          <a:p>
            <a:pPr lvl="1"/>
            <a:r>
              <a:rPr lang="en-US" sz="2200" dirty="0"/>
              <a:t>S</a:t>
            </a:r>
            <a:r>
              <a:rPr lang="en-US" sz="2200" dirty="0" smtClean="0"/>
              <a:t>ex (Male </a:t>
            </a:r>
            <a:r>
              <a:rPr lang="en-US" sz="2200" dirty="0"/>
              <a:t>sex </a:t>
            </a:r>
            <a:r>
              <a:rPr lang="en-US" sz="2200" dirty="0" smtClean="0"/>
              <a:t>associate </a:t>
            </a:r>
            <a:r>
              <a:rPr lang="en-US" sz="2200" dirty="0"/>
              <a:t>with </a:t>
            </a:r>
            <a:r>
              <a:rPr lang="en-US" sz="2200" dirty="0" smtClean="0"/>
              <a:t>ulnar neuropathy)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035" y="609600"/>
            <a:ext cx="8942614" cy="24825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646" y="3775300"/>
            <a:ext cx="314325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37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Predisposing factors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FFC000"/>
                </a:solidFill>
              </a:rPr>
              <a:t>Anesthetic factors</a:t>
            </a:r>
          </a:p>
          <a:p>
            <a:r>
              <a:rPr lang="en-US" dirty="0" smtClean="0"/>
              <a:t>General anesthesia</a:t>
            </a:r>
          </a:p>
          <a:p>
            <a:r>
              <a:rPr lang="en-US" dirty="0"/>
              <a:t>E</a:t>
            </a:r>
            <a:r>
              <a:rPr lang="en-US" dirty="0" smtClean="0"/>
              <a:t>pidural anesthesia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9628" y="2262188"/>
            <a:ext cx="6629400" cy="2895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0376" y="6311900"/>
            <a:ext cx="1099124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i="1" dirty="0"/>
              <a:t>Perioperative Peripheral Nerve </a:t>
            </a:r>
            <a:r>
              <a:rPr lang="en-US" sz="1100" b="1" i="1" dirty="0" smtClean="0"/>
              <a:t>Injuries. </a:t>
            </a:r>
            <a:r>
              <a:rPr lang="en-US" sz="1100" i="1" dirty="0" smtClean="0"/>
              <a:t>A </a:t>
            </a:r>
            <a:r>
              <a:rPr lang="en-US" sz="1100" i="1" dirty="0"/>
              <a:t>Retrospective Study of 380,680 Cases during a 10-year Period at a </a:t>
            </a:r>
            <a:r>
              <a:rPr lang="en-US" sz="1100" i="1" dirty="0" smtClean="0"/>
              <a:t>Single Institution. Marnie </a:t>
            </a:r>
            <a:r>
              <a:rPr lang="en-US" sz="1100" i="1" dirty="0"/>
              <a:t>B. Welch, M.D.,</a:t>
            </a:r>
            <a:r>
              <a:rPr lang="en-US" sz="1100" dirty="0"/>
              <a:t>* </a:t>
            </a:r>
            <a:r>
              <a:rPr lang="en-US" sz="1100" i="1" dirty="0"/>
              <a:t>Chad M. </a:t>
            </a:r>
            <a:r>
              <a:rPr lang="en-US" sz="1100" i="1" dirty="0" err="1"/>
              <a:t>Brummett</a:t>
            </a:r>
            <a:r>
              <a:rPr lang="en-US" sz="1100" i="1" dirty="0"/>
              <a:t>, M.D.,</a:t>
            </a:r>
            <a:r>
              <a:rPr lang="en-US" sz="1100" dirty="0"/>
              <a:t>† </a:t>
            </a:r>
            <a:r>
              <a:rPr lang="en-US" sz="1100" i="1" dirty="0"/>
              <a:t>Terrence D. Welch, M.D.,</a:t>
            </a:r>
            <a:r>
              <a:rPr lang="en-US" sz="1100" dirty="0"/>
              <a:t>‡ </a:t>
            </a:r>
            <a:r>
              <a:rPr lang="en-US" sz="1100" i="1" dirty="0"/>
              <a:t>Kevin K. </a:t>
            </a:r>
            <a:r>
              <a:rPr lang="en-US" sz="1100" i="1" dirty="0" err="1"/>
              <a:t>Tremper</a:t>
            </a:r>
            <a:r>
              <a:rPr lang="en-US" sz="1100" i="1" dirty="0"/>
              <a:t>, Ph.D., M.D</a:t>
            </a:r>
            <a:r>
              <a:rPr lang="en-US" sz="1100" i="1" dirty="0" smtClean="0"/>
              <a:t>.,</a:t>
            </a:r>
            <a:r>
              <a:rPr lang="en-US" sz="1100" dirty="0" smtClean="0"/>
              <a:t>§ </a:t>
            </a:r>
            <a:r>
              <a:rPr lang="en-US" sz="1100" i="1" dirty="0" smtClean="0"/>
              <a:t>Amy </a:t>
            </a:r>
            <a:r>
              <a:rPr lang="en-US" sz="1100" i="1" dirty="0"/>
              <a:t>M. Shanks, M.S.,</a:t>
            </a:r>
            <a:r>
              <a:rPr lang="en-US" sz="1100" dirty="0"/>
              <a:t> </a:t>
            </a:r>
            <a:r>
              <a:rPr lang="en-US" sz="1100" i="1" dirty="0"/>
              <a:t>Pankaj </a:t>
            </a:r>
            <a:r>
              <a:rPr lang="en-US" sz="1100" i="1" dirty="0" err="1"/>
              <a:t>Guglani</a:t>
            </a:r>
            <a:r>
              <a:rPr lang="en-US" sz="1100" i="1" dirty="0"/>
              <a:t>, M.D.,</a:t>
            </a:r>
            <a:r>
              <a:rPr lang="en-US" sz="1100" dirty="0"/>
              <a:t>† </a:t>
            </a:r>
            <a:r>
              <a:rPr lang="en-US" sz="1100" i="1" dirty="0"/>
              <a:t>George A. </a:t>
            </a:r>
            <a:r>
              <a:rPr lang="en-US" sz="1100" i="1" dirty="0" err="1"/>
              <a:t>Mashour</a:t>
            </a:r>
            <a:r>
              <a:rPr lang="en-US" sz="1100" i="1" dirty="0"/>
              <a:t>, M.D., Ph.D.</a:t>
            </a:r>
            <a:r>
              <a:rPr lang="en-US" sz="1100" dirty="0"/>
              <a:t># </a:t>
            </a:r>
            <a:br>
              <a:rPr lang="en-US" sz="1100" dirty="0"/>
            </a:b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72282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6" y="720756"/>
            <a:ext cx="10353761" cy="1326321"/>
          </a:xfrm>
        </p:spPr>
        <p:txBody>
          <a:bodyPr/>
          <a:lstStyle/>
          <a:p>
            <a:r>
              <a:rPr lang="en-US" dirty="0"/>
              <a:t>Predisposing factors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2096064"/>
            <a:ext cx="10353762" cy="43537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FFC000"/>
                </a:solidFill>
              </a:rPr>
              <a:t>Perioperative </a:t>
            </a:r>
            <a:r>
              <a:rPr lang="en-US" sz="2400" b="1" dirty="0" smtClean="0">
                <a:solidFill>
                  <a:srgbClr val="FFC000"/>
                </a:solidFill>
              </a:rPr>
              <a:t>factors</a:t>
            </a:r>
          </a:p>
          <a:p>
            <a:r>
              <a:rPr lang="en-US" sz="2400" dirty="0" smtClean="0"/>
              <a:t>Hypovolemia</a:t>
            </a:r>
          </a:p>
          <a:p>
            <a:r>
              <a:rPr lang="en-US" sz="2400" dirty="0" smtClean="0"/>
              <a:t>Dehydration</a:t>
            </a:r>
          </a:p>
          <a:p>
            <a:r>
              <a:rPr lang="en-US" sz="2400" dirty="0" smtClean="0"/>
              <a:t>Hypotension</a:t>
            </a:r>
          </a:p>
          <a:p>
            <a:r>
              <a:rPr lang="en-US" sz="2400" dirty="0" smtClean="0"/>
              <a:t>Hypoxia</a:t>
            </a:r>
          </a:p>
          <a:p>
            <a:r>
              <a:rPr lang="en-US" sz="2400" dirty="0"/>
              <a:t>E</a:t>
            </a:r>
            <a:r>
              <a:rPr lang="en-US" sz="2400" dirty="0" smtClean="0"/>
              <a:t>lectrolyte disturbances</a:t>
            </a:r>
            <a:endParaRPr lang="en-US" sz="2400" dirty="0"/>
          </a:p>
          <a:p>
            <a:r>
              <a:rPr lang="en-US" sz="2400" dirty="0" smtClean="0"/>
              <a:t>Hypothermia</a:t>
            </a: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600376" y="6311900"/>
            <a:ext cx="1099124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i="1" dirty="0"/>
              <a:t>Perioperative Peripheral Nerve </a:t>
            </a:r>
            <a:r>
              <a:rPr lang="en-US" sz="1100" b="1" i="1" dirty="0" smtClean="0"/>
              <a:t>Injuries. </a:t>
            </a:r>
            <a:r>
              <a:rPr lang="en-US" sz="1100" i="1" dirty="0" smtClean="0"/>
              <a:t>A </a:t>
            </a:r>
            <a:r>
              <a:rPr lang="en-US" sz="1100" i="1" dirty="0"/>
              <a:t>Retrospective Study of 380,680 Cases during a 10-year Period at a </a:t>
            </a:r>
            <a:r>
              <a:rPr lang="en-US" sz="1100" i="1" dirty="0" smtClean="0"/>
              <a:t>Single Institution. Marnie </a:t>
            </a:r>
            <a:r>
              <a:rPr lang="en-US" sz="1100" i="1" dirty="0"/>
              <a:t>B. Welch, M.D.,</a:t>
            </a:r>
            <a:r>
              <a:rPr lang="en-US" sz="1100" dirty="0"/>
              <a:t>* </a:t>
            </a:r>
            <a:r>
              <a:rPr lang="en-US" sz="1100" i="1" dirty="0"/>
              <a:t>Chad M. </a:t>
            </a:r>
            <a:r>
              <a:rPr lang="en-US" sz="1100" i="1" dirty="0" err="1"/>
              <a:t>Brummett</a:t>
            </a:r>
            <a:r>
              <a:rPr lang="en-US" sz="1100" i="1" dirty="0"/>
              <a:t>, M.D.,</a:t>
            </a:r>
            <a:r>
              <a:rPr lang="en-US" sz="1100" dirty="0"/>
              <a:t>† </a:t>
            </a:r>
            <a:r>
              <a:rPr lang="en-US" sz="1100" i="1" dirty="0"/>
              <a:t>Terrence D. Welch, M.D.,</a:t>
            </a:r>
            <a:r>
              <a:rPr lang="en-US" sz="1100" dirty="0"/>
              <a:t>‡ </a:t>
            </a:r>
            <a:r>
              <a:rPr lang="en-US" sz="1100" i="1" dirty="0"/>
              <a:t>Kevin K. </a:t>
            </a:r>
            <a:r>
              <a:rPr lang="en-US" sz="1100" i="1" dirty="0" err="1"/>
              <a:t>Tremper</a:t>
            </a:r>
            <a:r>
              <a:rPr lang="en-US" sz="1100" i="1" dirty="0"/>
              <a:t>, Ph.D., M.D</a:t>
            </a:r>
            <a:r>
              <a:rPr lang="en-US" sz="1100" i="1" dirty="0" smtClean="0"/>
              <a:t>.,</a:t>
            </a:r>
            <a:r>
              <a:rPr lang="en-US" sz="1100" dirty="0" smtClean="0"/>
              <a:t>§ </a:t>
            </a:r>
            <a:r>
              <a:rPr lang="en-US" sz="1100" i="1" dirty="0" smtClean="0"/>
              <a:t>Amy </a:t>
            </a:r>
            <a:r>
              <a:rPr lang="en-US" sz="1100" i="1" dirty="0"/>
              <a:t>M. Shanks, M.S.,</a:t>
            </a:r>
            <a:r>
              <a:rPr lang="en-US" sz="1100" dirty="0"/>
              <a:t> </a:t>
            </a:r>
            <a:r>
              <a:rPr lang="en-US" sz="1100" i="1" dirty="0"/>
              <a:t>Pankaj </a:t>
            </a:r>
            <a:r>
              <a:rPr lang="en-US" sz="1100" i="1" dirty="0" err="1"/>
              <a:t>Guglani</a:t>
            </a:r>
            <a:r>
              <a:rPr lang="en-US" sz="1100" i="1" dirty="0"/>
              <a:t>, M.D.,</a:t>
            </a:r>
            <a:r>
              <a:rPr lang="en-US" sz="1100" dirty="0"/>
              <a:t>† </a:t>
            </a:r>
            <a:r>
              <a:rPr lang="en-US" sz="1100" i="1" dirty="0"/>
              <a:t>George A. </a:t>
            </a:r>
            <a:r>
              <a:rPr lang="en-US" sz="1100" i="1" dirty="0" err="1"/>
              <a:t>Mashour</a:t>
            </a:r>
            <a:r>
              <a:rPr lang="en-US" sz="1100" i="1" dirty="0"/>
              <a:t>, M.D., Ph.D.</a:t>
            </a:r>
            <a:r>
              <a:rPr lang="en-US" sz="1100" dirty="0"/>
              <a:t># </a:t>
            </a:r>
            <a:br>
              <a:rPr lang="en-US" sz="1100" dirty="0"/>
            </a:b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85989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7845" y="545057"/>
            <a:ext cx="7805662" cy="1326321"/>
          </a:xfrm>
        </p:spPr>
        <p:txBody>
          <a:bodyPr/>
          <a:lstStyle/>
          <a:p>
            <a:r>
              <a:rPr lang="en-US" b="1" dirty="0"/>
              <a:t>Classification of peripheral nerve injuries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38200" y="6311900"/>
            <a:ext cx="86228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231F20"/>
                </a:solidFill>
                <a:latin typeface="AdvPS8E9A"/>
              </a:rPr>
              <a:t>Seddon </a:t>
            </a:r>
            <a:r>
              <a:rPr lang="en-US" dirty="0">
                <a:solidFill>
                  <a:srgbClr val="231F20"/>
                </a:solidFill>
                <a:latin typeface="AdvPS8E9A"/>
              </a:rPr>
              <a:t>HJ. Three types of nerve injury. </a:t>
            </a:r>
            <a:r>
              <a:rPr lang="en-US" dirty="0">
                <a:solidFill>
                  <a:srgbClr val="231F20"/>
                </a:solidFill>
                <a:latin typeface="AdvPS8E91"/>
              </a:rPr>
              <a:t>Brain </a:t>
            </a:r>
            <a:r>
              <a:rPr lang="en-US" dirty="0">
                <a:solidFill>
                  <a:srgbClr val="231F20"/>
                </a:solidFill>
                <a:latin typeface="AdvPS8E9A"/>
              </a:rPr>
              <a:t>1943; </a:t>
            </a:r>
            <a:r>
              <a:rPr lang="en-US" dirty="0">
                <a:solidFill>
                  <a:srgbClr val="231F20"/>
                </a:solidFill>
                <a:latin typeface="AdvPS8E82"/>
              </a:rPr>
              <a:t>66</a:t>
            </a:r>
            <a:r>
              <a:rPr lang="en-US" dirty="0">
                <a:solidFill>
                  <a:srgbClr val="231F20"/>
                </a:solidFill>
                <a:latin typeface="AdvPS8E9A"/>
              </a:rPr>
              <a:t>: 237–88</a:t>
            </a:r>
            <a:r>
              <a:rPr lang="en-US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5087" y="2016025"/>
            <a:ext cx="7210425" cy="466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59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 t="4232" r="-3644" b="530"/>
          <a:stretch/>
        </p:blipFill>
        <p:spPr>
          <a:xfrm>
            <a:off x="3257693" y="3279148"/>
            <a:ext cx="5665964" cy="3539524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553" y="126958"/>
            <a:ext cx="8837814" cy="312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40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29" t="29542" r="1714" b="42683"/>
          <a:stretch/>
        </p:blipFill>
        <p:spPr>
          <a:xfrm>
            <a:off x="2627429" y="609600"/>
            <a:ext cx="7087082" cy="3624984"/>
          </a:xfrm>
        </p:spPr>
      </p:pic>
      <p:sp>
        <p:nvSpPr>
          <p:cNvPr id="5" name="TextBox 4"/>
          <p:cNvSpPr txBox="1"/>
          <p:nvPr/>
        </p:nvSpPr>
        <p:spPr>
          <a:xfrm>
            <a:off x="838199" y="4839854"/>
            <a:ext cx="106655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Nerve injuries </a:t>
            </a:r>
            <a:r>
              <a:rPr lang="en-US" sz="2800" dirty="0"/>
              <a:t>comprise 15–16% of the claims </a:t>
            </a:r>
            <a:br>
              <a:rPr lang="en-US" sz="2800" dirty="0"/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3368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425" y="718458"/>
            <a:ext cx="8219150" cy="5872956"/>
          </a:xfrm>
        </p:spPr>
      </p:pic>
    </p:spTree>
    <p:extLst>
      <p:ext uri="{BB962C8B-B14F-4D97-AF65-F5344CB8AC3E}">
        <p14:creationId xmlns:p14="http://schemas.microsoft.com/office/powerpoint/2010/main" val="275102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Clinical presentation of peripheral </a:t>
            </a:r>
            <a:r>
              <a:rPr lang="en-US" dirty="0" smtClean="0"/>
              <a:t>nerve injuries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2096063"/>
            <a:ext cx="10353762" cy="4402707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>Sensory deficit </a:t>
            </a:r>
          </a:p>
          <a:p>
            <a:pPr lvl="1"/>
            <a:r>
              <a:rPr lang="en-US" sz="2000" dirty="0" smtClean="0"/>
              <a:t>Anesthesia</a:t>
            </a:r>
          </a:p>
          <a:p>
            <a:pPr lvl="1"/>
            <a:r>
              <a:rPr lang="en-US" sz="2000" dirty="0" smtClean="0"/>
              <a:t>Paranesthesia</a:t>
            </a:r>
          </a:p>
          <a:p>
            <a:pPr lvl="1"/>
            <a:r>
              <a:rPr lang="en-US" sz="2000" dirty="0" smtClean="0"/>
              <a:t>Hypo/</a:t>
            </a:r>
            <a:r>
              <a:rPr lang="en-US" sz="2000" dirty="0" err="1" smtClean="0"/>
              <a:t>Hyperaesthesia</a:t>
            </a:r>
            <a:endParaRPr lang="en-US" sz="2000" dirty="0" smtClean="0"/>
          </a:p>
          <a:p>
            <a:pPr lvl="1"/>
            <a:r>
              <a:rPr lang="en-US" sz="2000" dirty="0"/>
              <a:t>P</a:t>
            </a:r>
            <a:r>
              <a:rPr lang="en-US" sz="2000" dirty="0" smtClean="0"/>
              <a:t>ain </a:t>
            </a:r>
          </a:p>
          <a:p>
            <a:r>
              <a:rPr lang="en-US" sz="2400" b="1" dirty="0"/>
              <a:t>Motor deficit </a:t>
            </a:r>
          </a:p>
          <a:p>
            <a:pPr lvl="1"/>
            <a:r>
              <a:rPr lang="en-US" sz="2000" dirty="0"/>
              <a:t>Paresis</a:t>
            </a:r>
          </a:p>
          <a:p>
            <a:pPr lvl="1"/>
            <a:r>
              <a:rPr lang="en-US" sz="2000" dirty="0" smtClean="0"/>
              <a:t>Paralysis</a:t>
            </a:r>
            <a:endParaRPr lang="en-US" dirty="0"/>
          </a:p>
          <a:p>
            <a:r>
              <a:rPr lang="en-US" b="1" dirty="0" smtClean="0"/>
              <a:t>Present </a:t>
            </a:r>
            <a:r>
              <a:rPr lang="en-US" b="1" dirty="0"/>
              <a:t>at </a:t>
            </a:r>
            <a:r>
              <a:rPr lang="en-US" b="1" dirty="0" smtClean="0"/>
              <a:t>days </a:t>
            </a:r>
            <a:r>
              <a:rPr lang="en-US" b="1" dirty="0"/>
              <a:t>to </a:t>
            </a:r>
            <a:r>
              <a:rPr lang="en-US" b="1" dirty="0" smtClean="0"/>
              <a:t>weeks </a:t>
            </a:r>
            <a:r>
              <a:rPr lang="en-US" b="1" dirty="0"/>
              <a:t>following </a:t>
            </a:r>
            <a:r>
              <a:rPr lang="en-US" b="1" dirty="0" smtClean="0"/>
              <a:t>anesthesia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100" y="2096063"/>
            <a:ext cx="5433713" cy="340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6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174369"/>
            <a:ext cx="10515600" cy="2511566"/>
          </a:xfrm>
        </p:spPr>
        <p:txBody>
          <a:bodyPr>
            <a:normAutofit fontScale="85000" lnSpcReduction="20000"/>
          </a:bodyPr>
          <a:lstStyle/>
          <a:p>
            <a:r>
              <a:rPr lang="en-US" sz="2300" b="1" dirty="0" smtClean="0"/>
              <a:t>Postoperative</a:t>
            </a:r>
            <a:r>
              <a:rPr lang="en-US" sz="2300" b="1" dirty="0"/>
              <a:t> </a:t>
            </a:r>
            <a:r>
              <a:rPr lang="en-US" sz="2300" b="1" dirty="0" smtClean="0"/>
              <a:t>neurologic </a:t>
            </a:r>
            <a:r>
              <a:rPr lang="en-US" sz="2300" b="1" dirty="0"/>
              <a:t>symptoms (PONSs) </a:t>
            </a:r>
            <a:endParaRPr lang="en-US" sz="2300" b="1" dirty="0" smtClean="0"/>
          </a:p>
          <a:p>
            <a:r>
              <a:rPr lang="en-US" sz="2300" dirty="0" smtClean="0"/>
              <a:t>Common </a:t>
            </a:r>
            <a:r>
              <a:rPr lang="en-US" sz="2300" dirty="0"/>
              <a:t>in the </a:t>
            </a:r>
            <a:r>
              <a:rPr lang="en-US" sz="2300" dirty="0" smtClean="0"/>
              <a:t>first days </a:t>
            </a:r>
            <a:r>
              <a:rPr lang="en-US" sz="2300" dirty="0"/>
              <a:t>to month after peripheral nerve </a:t>
            </a:r>
            <a:r>
              <a:rPr lang="en-US" sz="2300" dirty="0" smtClean="0"/>
              <a:t>blockade</a:t>
            </a:r>
          </a:p>
          <a:p>
            <a:r>
              <a:rPr lang="en-US" sz="2300" dirty="0"/>
              <a:t>I</a:t>
            </a:r>
            <a:r>
              <a:rPr lang="en-US" sz="2300" dirty="0" smtClean="0"/>
              <a:t>ncidence </a:t>
            </a:r>
          </a:p>
          <a:p>
            <a:pPr lvl="1"/>
            <a:r>
              <a:rPr lang="en-US" sz="2100" dirty="0" smtClean="0"/>
              <a:t>0 - </a:t>
            </a:r>
            <a:r>
              <a:rPr lang="en-US" sz="2100" dirty="0"/>
              <a:t>2.2% </a:t>
            </a:r>
            <a:r>
              <a:rPr lang="en-US" sz="2100" dirty="0" smtClean="0"/>
              <a:t>at 3 months</a:t>
            </a:r>
          </a:p>
          <a:p>
            <a:pPr lvl="1"/>
            <a:r>
              <a:rPr lang="en-US" sz="2100" dirty="0" smtClean="0"/>
              <a:t>0</a:t>
            </a:r>
            <a:r>
              <a:rPr lang="en-US" sz="2100" dirty="0"/>
              <a:t> </a:t>
            </a:r>
            <a:r>
              <a:rPr lang="en-US" sz="2100" dirty="0" smtClean="0"/>
              <a:t>- 0.8</a:t>
            </a:r>
            <a:r>
              <a:rPr lang="en-US" sz="2100" dirty="0"/>
              <a:t>% at 6 </a:t>
            </a:r>
            <a:r>
              <a:rPr lang="en-US" sz="2100" dirty="0" smtClean="0"/>
              <a:t>months</a:t>
            </a:r>
          </a:p>
          <a:p>
            <a:pPr lvl="1"/>
            <a:r>
              <a:rPr lang="en-US" sz="2100" dirty="0" smtClean="0"/>
              <a:t>0 - </a:t>
            </a:r>
            <a:r>
              <a:rPr lang="en-US" sz="2100" dirty="0"/>
              <a:t>0.2% at 1 year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356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5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2096063"/>
            <a:ext cx="10353762" cy="4435365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D</a:t>
            </a:r>
            <a:r>
              <a:rPr lang="en-US" sz="2400" dirty="0" smtClean="0"/>
              <a:t>ocument Symptoms</a:t>
            </a:r>
          </a:p>
          <a:p>
            <a:r>
              <a:rPr lang="en-US" sz="2400" dirty="0"/>
              <a:t>S</a:t>
            </a:r>
            <a:r>
              <a:rPr lang="en-US" sz="2400" dirty="0" smtClean="0"/>
              <a:t>ystemic examination</a:t>
            </a:r>
            <a:endParaRPr lang="en-US" sz="2400" dirty="0"/>
          </a:p>
          <a:p>
            <a:r>
              <a:rPr lang="en-US" sz="2400" dirty="0"/>
              <a:t>M</a:t>
            </a:r>
            <a:r>
              <a:rPr lang="en-US" sz="2400" dirty="0" smtClean="0"/>
              <a:t>otor </a:t>
            </a:r>
            <a:r>
              <a:rPr lang="en-US" sz="2400" dirty="0"/>
              <a:t>and sensory examination of all four </a:t>
            </a:r>
            <a:r>
              <a:rPr lang="en-US" sz="2400" dirty="0" smtClean="0"/>
              <a:t>limbs</a:t>
            </a:r>
            <a:endParaRPr lang="en-US" sz="2400" dirty="0"/>
          </a:p>
          <a:p>
            <a:r>
              <a:rPr lang="en-US" sz="2400" dirty="0" smtClean="0"/>
              <a:t>Cranial nerves examination </a:t>
            </a:r>
          </a:p>
          <a:p>
            <a:r>
              <a:rPr lang="en-US" sz="2400" dirty="0" smtClean="0"/>
              <a:t>Blood </a:t>
            </a:r>
            <a:r>
              <a:rPr lang="en-US" sz="2400" dirty="0"/>
              <a:t>investigations </a:t>
            </a:r>
            <a:endParaRPr lang="en-US" sz="2400" dirty="0" smtClean="0"/>
          </a:p>
          <a:p>
            <a:pPr lvl="1"/>
            <a:r>
              <a:rPr lang="en-US" sz="2100" dirty="0" err="1" smtClean="0"/>
              <a:t>CBC,Electrolytes,Creatinine</a:t>
            </a:r>
            <a:endParaRPr lang="en-US" sz="2100" dirty="0" smtClean="0"/>
          </a:p>
          <a:p>
            <a:pPr lvl="1"/>
            <a:r>
              <a:rPr lang="en-US" sz="2100" dirty="0" smtClean="0"/>
              <a:t>Vitamin B 12</a:t>
            </a:r>
          </a:p>
          <a:p>
            <a:pPr lvl="1"/>
            <a:r>
              <a:rPr lang="en-US" sz="2100" dirty="0" smtClean="0"/>
              <a:t>Thyroid hormone</a:t>
            </a:r>
          </a:p>
          <a:p>
            <a:pPr lvl="1"/>
            <a:r>
              <a:rPr lang="en-US" sz="2100" dirty="0" smtClean="0"/>
              <a:t>ESR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470" y="3889368"/>
            <a:ext cx="4278086" cy="231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52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Consult neurologist </a:t>
            </a:r>
            <a:r>
              <a:rPr lang="en-US" sz="3200" dirty="0"/>
              <a:t>and neurophysiologist </a:t>
            </a:r>
            <a:endParaRPr lang="en-US" sz="3200" dirty="0" smtClean="0"/>
          </a:p>
          <a:p>
            <a:pPr lvl="1"/>
            <a:r>
              <a:rPr lang="en-US" sz="2800" dirty="0"/>
              <a:t>T</a:t>
            </a:r>
            <a:r>
              <a:rPr lang="en-US" sz="2800" dirty="0" smtClean="0"/>
              <a:t>argeted </a:t>
            </a:r>
            <a:r>
              <a:rPr lang="en-US" sz="2800" dirty="0"/>
              <a:t>serum </a:t>
            </a:r>
            <a:r>
              <a:rPr lang="en-US" sz="2800" dirty="0" smtClean="0"/>
              <a:t>plasma analysis</a:t>
            </a:r>
          </a:p>
          <a:p>
            <a:pPr lvl="1"/>
            <a:r>
              <a:rPr lang="en-US" sz="2800" dirty="0"/>
              <a:t>N</a:t>
            </a:r>
            <a:r>
              <a:rPr lang="en-US" sz="2800" dirty="0" smtClean="0"/>
              <a:t>erve </a:t>
            </a:r>
            <a:r>
              <a:rPr lang="en-US" sz="2800" dirty="0"/>
              <a:t>conduction </a:t>
            </a:r>
            <a:r>
              <a:rPr lang="en-US" sz="2800" dirty="0" smtClean="0"/>
              <a:t>studies</a:t>
            </a:r>
          </a:p>
          <a:p>
            <a:pPr lvl="1"/>
            <a:r>
              <a:rPr lang="en-US" sz="2800" dirty="0" smtClean="0"/>
              <a:t>Electromyography</a:t>
            </a:r>
          </a:p>
          <a:p>
            <a:pPr lvl="1"/>
            <a:r>
              <a:rPr lang="en-US" sz="2800" dirty="0" smtClean="0"/>
              <a:t>Magnetic </a:t>
            </a:r>
            <a:r>
              <a:rPr lang="en-US" sz="2800" dirty="0"/>
              <a:t>resonance imaging (</a:t>
            </a:r>
            <a:r>
              <a:rPr lang="en-US" sz="2800" dirty="0" smtClean="0"/>
              <a:t>MRI)</a:t>
            </a:r>
            <a:endParaRPr lang="en-US" sz="2800" dirty="0"/>
          </a:p>
          <a:p>
            <a:pPr lvl="1"/>
            <a:r>
              <a:rPr lang="en-US" sz="2800" dirty="0" smtClean="0"/>
              <a:t>Nerve biopsy </a:t>
            </a:r>
            <a:r>
              <a:rPr lang="en-US" sz="2800" dirty="0"/>
              <a:t/>
            </a:r>
            <a:br>
              <a:rPr lang="en-US" sz="2800" dirty="0"/>
            </a:b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172" y="4724400"/>
            <a:ext cx="3220384" cy="180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26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015" y="1235415"/>
            <a:ext cx="11986985" cy="455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8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800" dirty="0"/>
              <a:t>C</a:t>
            </a:r>
            <a:r>
              <a:rPr lang="en-US" sz="2800" dirty="0" smtClean="0"/>
              <a:t>orrect </a:t>
            </a:r>
            <a:r>
              <a:rPr lang="en-US" sz="2800" dirty="0"/>
              <a:t>the </a:t>
            </a:r>
            <a:r>
              <a:rPr lang="en-US" sz="2800" dirty="0" smtClean="0"/>
              <a:t>underlying pathology</a:t>
            </a:r>
          </a:p>
          <a:p>
            <a:pPr lvl="1"/>
            <a:r>
              <a:rPr lang="en-US" sz="2400" dirty="0" err="1" smtClean="0"/>
              <a:t>Haematoma</a:t>
            </a:r>
            <a:r>
              <a:rPr lang="en-US" sz="2400" dirty="0" smtClean="0"/>
              <a:t>  -&gt; urgent </a:t>
            </a:r>
            <a:r>
              <a:rPr lang="en-US" sz="2400" dirty="0"/>
              <a:t>surgical decompression </a:t>
            </a:r>
            <a:endParaRPr lang="en-US" sz="24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A</a:t>
            </a:r>
            <a:r>
              <a:rPr lang="en-US" sz="2800" dirty="0" smtClean="0"/>
              <a:t>lleviate symptoms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S</a:t>
            </a:r>
            <a:r>
              <a:rPr lang="en-US" sz="2800" dirty="0" smtClean="0"/>
              <a:t>upport</a:t>
            </a:r>
            <a:r>
              <a:rPr lang="en-US" sz="2800" dirty="0"/>
              <a:t>, reassure and inform the patient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529" y="4437182"/>
            <a:ext cx="2793027" cy="1862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29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627926" y="2232706"/>
            <a:ext cx="9001462" cy="2387600"/>
          </a:xfrm>
        </p:spPr>
        <p:txBody>
          <a:bodyPr/>
          <a:lstStyle/>
          <a:p>
            <a:r>
              <a:rPr lang="en-US" dirty="0" smtClean="0"/>
              <a:t>Peripheral nerve injuries related to position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99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Upper limb peripheral nerve injuries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3100" dirty="0"/>
              <a:t>Ulnar nerve injury (C7, C8–T1</a:t>
            </a:r>
            <a:r>
              <a:rPr lang="en-US" sz="3100" dirty="0" smtClean="0"/>
              <a:t>)</a:t>
            </a:r>
          </a:p>
          <a:p>
            <a:r>
              <a:rPr lang="en-US" sz="3100" dirty="0"/>
              <a:t>Brachial plexus injury (C5–T1) </a:t>
            </a:r>
            <a:endParaRPr lang="en-US" sz="3100" dirty="0" smtClean="0"/>
          </a:p>
          <a:p>
            <a:r>
              <a:rPr lang="en-US" sz="3100" dirty="0"/>
              <a:t>Radial nerve injury (C5–T1) </a:t>
            </a:r>
            <a:endParaRPr lang="en-US" sz="3100" dirty="0" smtClean="0"/>
          </a:p>
          <a:p>
            <a:r>
              <a:rPr lang="en-US" sz="3100" dirty="0"/>
              <a:t>Median nerve injury (C5–T1) </a:t>
            </a:r>
            <a:endParaRPr lang="en-US" sz="3100" dirty="0" smtClean="0"/>
          </a:p>
          <a:p>
            <a:r>
              <a:rPr lang="en-US" sz="3100" dirty="0"/>
              <a:t>Axillary (C5, 6) and musculocutaneous nerve </a:t>
            </a:r>
            <a:r>
              <a:rPr lang="en-US" sz="3100" dirty="0" smtClean="0"/>
              <a:t>injury (C5–7</a:t>
            </a:r>
            <a:r>
              <a:rPr lang="en-US" sz="3100" dirty="0"/>
              <a:t>)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9" r="14275"/>
          <a:stretch/>
        </p:blipFill>
        <p:spPr>
          <a:xfrm>
            <a:off x="6841672" y="1600979"/>
            <a:ext cx="4000500" cy="308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3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Ulnar nerve injury (C7, C8–T1)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2096064"/>
            <a:ext cx="10353762" cy="4419036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Incidence </a:t>
            </a:r>
            <a:r>
              <a:rPr lang="en-US" sz="2800" dirty="0" smtClean="0"/>
              <a:t> </a:t>
            </a:r>
            <a:r>
              <a:rPr lang="en-US" sz="2800" dirty="0"/>
              <a:t>0.037% </a:t>
            </a:r>
            <a:r>
              <a:rPr lang="en-US" sz="2800" dirty="0" smtClean="0"/>
              <a:t>, </a:t>
            </a:r>
            <a:r>
              <a:rPr lang="en-US" sz="2800" dirty="0" smtClean="0">
                <a:solidFill>
                  <a:srgbClr val="FFFF00"/>
                </a:solidFill>
              </a:rPr>
              <a:t>men&gt;women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Most </a:t>
            </a:r>
            <a:r>
              <a:rPr lang="en-US" sz="2800" b="1" dirty="0">
                <a:solidFill>
                  <a:srgbClr val="FF0000"/>
                </a:solidFill>
              </a:rPr>
              <a:t>common perioperative </a:t>
            </a:r>
            <a:r>
              <a:rPr lang="en-US" sz="2800" b="1" dirty="0" smtClean="0">
                <a:solidFill>
                  <a:srgbClr val="FF0000"/>
                </a:solidFill>
              </a:rPr>
              <a:t>nerve injury </a:t>
            </a:r>
          </a:p>
          <a:p>
            <a:r>
              <a:rPr lang="en-US" sz="2800" dirty="0" smtClean="0"/>
              <a:t>Mechanism of injury</a:t>
            </a:r>
          </a:p>
          <a:p>
            <a:pPr lvl="1"/>
            <a:r>
              <a:rPr lang="en-US" sz="2400" dirty="0"/>
              <a:t>Direct pressure on the ulnar groove in the elbow and prolonged</a:t>
            </a:r>
            <a:br>
              <a:rPr lang="en-US" sz="2400" dirty="0"/>
            </a:br>
            <a:r>
              <a:rPr lang="en-US" sz="2400" dirty="0"/>
              <a:t>forearm flexion </a:t>
            </a:r>
            <a:endParaRPr lang="en-US" sz="2400" dirty="0" smtClean="0"/>
          </a:p>
          <a:p>
            <a:r>
              <a:rPr lang="en-US" sz="2800" dirty="0" smtClean="0"/>
              <a:t>Clinical </a:t>
            </a:r>
            <a:r>
              <a:rPr lang="en-US" sz="2800" dirty="0"/>
              <a:t>presentation </a:t>
            </a:r>
            <a:endParaRPr lang="en-US" sz="2800" dirty="0" smtClean="0"/>
          </a:p>
          <a:p>
            <a:pPr lvl="1"/>
            <a:r>
              <a:rPr lang="en-US" sz="2400" dirty="0"/>
              <a:t>N</a:t>
            </a:r>
            <a:r>
              <a:rPr lang="en-US" sz="2400" dirty="0" smtClean="0"/>
              <a:t>umbness </a:t>
            </a:r>
            <a:r>
              <a:rPr lang="en-US" sz="2400" dirty="0"/>
              <a:t>along the </a:t>
            </a:r>
            <a:r>
              <a:rPr lang="en-US" sz="2400" dirty="0" smtClean="0"/>
              <a:t>little finger</a:t>
            </a:r>
          </a:p>
          <a:p>
            <a:pPr lvl="1"/>
            <a:r>
              <a:rPr lang="en-US" sz="2400" dirty="0"/>
              <a:t>W</a:t>
            </a:r>
            <a:r>
              <a:rPr lang="en-US" sz="2400" dirty="0" smtClean="0"/>
              <a:t>eakness </a:t>
            </a:r>
            <a:r>
              <a:rPr lang="en-US" sz="2400" dirty="0"/>
              <a:t>of abduction, adduction of the </a:t>
            </a:r>
            <a:r>
              <a:rPr lang="en-US" sz="2400" dirty="0" smtClean="0"/>
              <a:t>fingers</a:t>
            </a: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1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Anesthesia-related nerve </a:t>
            </a:r>
            <a:r>
              <a:rPr lang="en-US" b="1" dirty="0"/>
              <a:t>injury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>
                <a:solidFill>
                  <a:srgbClr val="FFC000"/>
                </a:solidFill>
              </a:rPr>
              <a:t>U</a:t>
            </a:r>
            <a:r>
              <a:rPr lang="en-US" sz="2800" b="1" dirty="0" smtClean="0">
                <a:solidFill>
                  <a:srgbClr val="FFC000"/>
                </a:solidFill>
              </a:rPr>
              <a:t>lnar</a:t>
            </a:r>
            <a:r>
              <a:rPr lang="en-US" sz="2800" dirty="0" smtClean="0">
                <a:solidFill>
                  <a:srgbClr val="FFC000"/>
                </a:solidFill>
              </a:rPr>
              <a:t> </a:t>
            </a:r>
            <a:r>
              <a:rPr lang="en-US" sz="2800" b="1" dirty="0">
                <a:solidFill>
                  <a:srgbClr val="FFC000"/>
                </a:solidFill>
              </a:rPr>
              <a:t>nerve </a:t>
            </a:r>
            <a:r>
              <a:rPr lang="en-US" sz="2800" b="1" dirty="0" smtClean="0">
                <a:solidFill>
                  <a:srgbClr val="FFC000"/>
                </a:solidFill>
              </a:rPr>
              <a:t>28 %</a:t>
            </a:r>
          </a:p>
          <a:p>
            <a:r>
              <a:rPr lang="en-US" sz="2800" dirty="0"/>
              <a:t>B</a:t>
            </a:r>
            <a:r>
              <a:rPr lang="en-US" sz="2800" dirty="0" smtClean="0"/>
              <a:t>rachial plexus 20 %</a:t>
            </a:r>
          </a:p>
          <a:p>
            <a:r>
              <a:rPr lang="en-US" sz="2800" dirty="0"/>
              <a:t>L</a:t>
            </a:r>
            <a:r>
              <a:rPr lang="en-US" sz="2800" dirty="0" smtClean="0"/>
              <a:t>umbosacral </a:t>
            </a:r>
            <a:r>
              <a:rPr lang="en-US" sz="2800" dirty="0"/>
              <a:t>nerve roots </a:t>
            </a:r>
            <a:r>
              <a:rPr lang="en-US" sz="2800" dirty="0" smtClean="0"/>
              <a:t>16 %</a:t>
            </a:r>
          </a:p>
          <a:p>
            <a:r>
              <a:rPr lang="en-US" sz="2800" dirty="0" smtClean="0"/>
              <a:t>Spinal</a:t>
            </a:r>
            <a:r>
              <a:rPr lang="en-US" sz="2800" dirty="0"/>
              <a:t> </a:t>
            </a:r>
            <a:r>
              <a:rPr lang="en-US" sz="2800" dirty="0" smtClean="0"/>
              <a:t>cord 13 %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38200" y="6365154"/>
            <a:ext cx="105156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</a:rPr>
              <a:t>Nerve injury associated with anesthesia: a closed claims </a:t>
            </a:r>
            <a:r>
              <a:rPr lang="en-US" sz="1050" dirty="0" err="1" smtClean="0">
                <a:latin typeface="arial" panose="020B0604020202020204" pitchFamily="34" charset="0"/>
              </a:rPr>
              <a:t>analysis.F</a:t>
            </a:r>
            <a:r>
              <a:rPr lang="en-US" sz="1050" dirty="0">
                <a:latin typeface="arial" panose="020B0604020202020204" pitchFamily="34" charset="0"/>
              </a:rPr>
              <a:t>. W. Cheney, K. B. Domino, R. A. Caplan, K. L. </a:t>
            </a:r>
            <a:r>
              <a:rPr lang="en-US" sz="1050" dirty="0" smtClean="0">
                <a:latin typeface="arial" panose="020B0604020202020204" pitchFamily="34" charset="0"/>
              </a:rPr>
              <a:t>Posner. Anesthesiology</a:t>
            </a:r>
            <a:r>
              <a:rPr lang="en-US" sz="1050" dirty="0">
                <a:latin typeface="arial" panose="020B0604020202020204" pitchFamily="34" charset="0"/>
              </a:rPr>
              <a:t>. 1999 Apr; 90(4): 1062–1069.</a:t>
            </a:r>
            <a:endParaRPr lang="en-US" sz="1050" b="0" i="0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93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Ulnar nerve injury (C7, C8–T1)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695" y="2128157"/>
            <a:ext cx="5088743" cy="36957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889" y="2561544"/>
            <a:ext cx="4762500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03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" t="23044" r="4890" b="34758"/>
          <a:stretch/>
        </p:blipFill>
        <p:spPr>
          <a:xfrm>
            <a:off x="1027062" y="609600"/>
            <a:ext cx="10127226" cy="6010786"/>
          </a:xfrm>
        </p:spPr>
      </p:pic>
      <p:sp>
        <p:nvSpPr>
          <p:cNvPr id="5" name="Rectangle 4"/>
          <p:cNvSpPr/>
          <p:nvPr/>
        </p:nvSpPr>
        <p:spPr>
          <a:xfrm>
            <a:off x="5692877" y="4925961"/>
            <a:ext cx="4562168" cy="2163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123768" y="5142271"/>
            <a:ext cx="4237703" cy="3146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70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847637"/>
            <a:ext cx="6836229" cy="332932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Supine Patient with Arm on an </a:t>
            </a:r>
            <a:r>
              <a:rPr lang="en-US" dirty="0" err="1"/>
              <a:t>a</a:t>
            </a:r>
            <a:r>
              <a:rPr lang="en-US" dirty="0" err="1" smtClean="0"/>
              <a:t>rmboard</a:t>
            </a:r>
            <a:endParaRPr lang="en-US" dirty="0" smtClean="0"/>
          </a:p>
          <a:p>
            <a:pPr lvl="1"/>
            <a:r>
              <a:rPr lang="en-US" dirty="0" smtClean="0"/>
              <a:t>Position the upper </a:t>
            </a:r>
            <a:r>
              <a:rPr lang="en-US" dirty="0"/>
              <a:t>extremity to decrease pressure on the </a:t>
            </a:r>
            <a:r>
              <a:rPr lang="en-US" dirty="0" smtClean="0"/>
              <a:t>post condylar </a:t>
            </a:r>
            <a:r>
              <a:rPr lang="en-US" dirty="0"/>
              <a:t>groove of the </a:t>
            </a:r>
            <a:r>
              <a:rPr lang="en-US" dirty="0" err="1"/>
              <a:t>humerus</a:t>
            </a:r>
            <a:r>
              <a:rPr lang="en-US" dirty="0"/>
              <a:t> (ulnar groove</a:t>
            </a:r>
            <a:r>
              <a:rPr lang="en-US" dirty="0" smtClean="0"/>
              <a:t>) </a:t>
            </a:r>
            <a:endParaRPr lang="en-US" dirty="0"/>
          </a:p>
          <a:p>
            <a:r>
              <a:rPr lang="en-US" dirty="0" smtClean="0"/>
              <a:t>Supine </a:t>
            </a:r>
            <a:r>
              <a:rPr lang="en-US" dirty="0"/>
              <a:t>Patient with Arms Tucked at </a:t>
            </a:r>
            <a:r>
              <a:rPr lang="en-US" dirty="0" smtClean="0"/>
              <a:t>Side</a:t>
            </a:r>
          </a:p>
          <a:p>
            <a:pPr lvl="1"/>
            <a:r>
              <a:rPr lang="en-US" dirty="0" smtClean="0"/>
              <a:t>Place </a:t>
            </a:r>
            <a:r>
              <a:rPr lang="en-US" dirty="0"/>
              <a:t>the forearm in a neutral </a:t>
            </a:r>
            <a:r>
              <a:rPr lang="en-US" dirty="0" smtClean="0"/>
              <a:t>position</a:t>
            </a:r>
            <a:endParaRPr lang="en-US" dirty="0"/>
          </a:p>
          <a:p>
            <a:r>
              <a:rPr lang="en-US" dirty="0" smtClean="0"/>
              <a:t>Flexion </a:t>
            </a:r>
            <a:r>
              <a:rPr lang="en-US" dirty="0"/>
              <a:t>of the </a:t>
            </a:r>
            <a:r>
              <a:rPr lang="en-US" dirty="0" smtClean="0"/>
              <a:t>Elbow</a:t>
            </a:r>
          </a:p>
          <a:p>
            <a:pPr lvl="1"/>
            <a:r>
              <a:rPr lang="en-US" dirty="0" smtClean="0"/>
              <a:t>Avoid ﬂexion of the </a:t>
            </a:r>
            <a:r>
              <a:rPr lang="en-US" dirty="0"/>
              <a:t>elbow to decrease the risk of ulnar neuropathy 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4693" y="260686"/>
            <a:ext cx="8942614" cy="24825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483" y="3092113"/>
            <a:ext cx="3202073" cy="2971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388" y="3939457"/>
            <a:ext cx="1867041" cy="114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57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Brachial plexus injury (C5–T1)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2096064"/>
            <a:ext cx="4866519" cy="4419036"/>
          </a:xfrm>
        </p:spPr>
        <p:txBody>
          <a:bodyPr>
            <a:normAutofit/>
          </a:bodyPr>
          <a:lstStyle/>
          <a:p>
            <a:r>
              <a:rPr lang="en-US" dirty="0"/>
              <a:t>Incidence </a:t>
            </a:r>
            <a:r>
              <a:rPr lang="en-US" dirty="0" smtClean="0"/>
              <a:t>0.2–0.6%</a:t>
            </a:r>
          </a:p>
          <a:p>
            <a:r>
              <a:rPr lang="en-US" dirty="0"/>
              <a:t>Mechanism of </a:t>
            </a:r>
            <a:r>
              <a:rPr lang="en-US" dirty="0" smtClean="0"/>
              <a:t>injury</a:t>
            </a:r>
          </a:p>
          <a:p>
            <a:pPr lvl="1"/>
            <a:r>
              <a:rPr lang="en-US" dirty="0" smtClean="0"/>
              <a:t>Compression</a:t>
            </a:r>
            <a:r>
              <a:rPr lang="en-US" dirty="0"/>
              <a:t>, </a:t>
            </a:r>
            <a:r>
              <a:rPr lang="en-US" dirty="0" smtClean="0"/>
              <a:t>stretching ,direct </a:t>
            </a:r>
            <a:r>
              <a:rPr lang="en-US" dirty="0"/>
              <a:t>injury </a:t>
            </a:r>
            <a:endParaRPr lang="en-US" dirty="0" smtClean="0"/>
          </a:p>
          <a:p>
            <a:pPr lvl="1"/>
            <a:r>
              <a:rPr lang="en-US" b="1" dirty="0" smtClean="0"/>
              <a:t>Extreme </a:t>
            </a:r>
            <a:r>
              <a:rPr lang="en-US" b="1" dirty="0"/>
              <a:t>abduction of the arm </a:t>
            </a:r>
            <a:r>
              <a:rPr lang="en-US" b="1" dirty="0" smtClean="0"/>
              <a:t>(&gt;90 degree) </a:t>
            </a:r>
          </a:p>
          <a:p>
            <a:r>
              <a:rPr lang="en-US" dirty="0" smtClean="0"/>
              <a:t>Clinical </a:t>
            </a:r>
            <a:r>
              <a:rPr lang="en-US" dirty="0"/>
              <a:t>presentation </a:t>
            </a:r>
          </a:p>
          <a:p>
            <a:pPr lvl="1"/>
            <a:r>
              <a:rPr lang="en-US" dirty="0"/>
              <a:t>C5–6 nerve roots </a:t>
            </a:r>
            <a:r>
              <a:rPr lang="en-US" dirty="0" smtClean="0"/>
              <a:t> -&gt; </a:t>
            </a:r>
            <a:r>
              <a:rPr lang="en-US" dirty="0"/>
              <a:t>Waiter’s Tip’ position </a:t>
            </a:r>
            <a:endParaRPr lang="en-US" dirty="0" smtClean="0"/>
          </a:p>
          <a:p>
            <a:pPr lvl="1"/>
            <a:r>
              <a:rPr lang="en-US" dirty="0" smtClean="0"/>
              <a:t>C8–T1 </a:t>
            </a:r>
            <a:r>
              <a:rPr lang="en-US" dirty="0"/>
              <a:t>lesions </a:t>
            </a:r>
            <a:r>
              <a:rPr lang="en-US" dirty="0" smtClean="0"/>
              <a:t> -&gt; </a:t>
            </a:r>
            <a:r>
              <a:rPr lang="en-US" dirty="0"/>
              <a:t>claw </a:t>
            </a:r>
            <a:r>
              <a:rPr lang="en-US" dirty="0" smtClean="0"/>
              <a:t>hand , numbness </a:t>
            </a:r>
            <a:r>
              <a:rPr lang="en-US" dirty="0"/>
              <a:t>in the ulnar distribution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11"/>
          <a:stretch/>
        </p:blipFill>
        <p:spPr>
          <a:xfrm>
            <a:off x="6090675" y="2280557"/>
            <a:ext cx="5919779" cy="351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96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Brachial plexus injury (C5–T1) 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Upper root (C5-6)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 smtClean="0"/>
              <a:t>Erb’s</a:t>
            </a:r>
            <a:r>
              <a:rPr lang="en-US" dirty="0" smtClean="0"/>
              <a:t> palsy</a:t>
            </a:r>
          </a:p>
          <a:p>
            <a:r>
              <a:rPr lang="en-US" dirty="0" smtClean="0"/>
              <a:t>Waiter ‘s tip deformity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Lower root(C8-T1)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err="1" smtClean="0"/>
              <a:t>Klumpke's</a:t>
            </a:r>
            <a:r>
              <a:rPr lang="en-US" dirty="0" smtClean="0"/>
              <a:t> </a:t>
            </a:r>
            <a:r>
              <a:rPr lang="en-US" dirty="0"/>
              <a:t>palsy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194" y="3339302"/>
            <a:ext cx="2211172" cy="32758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442" y="3929062"/>
            <a:ext cx="2009775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427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470" y="4273490"/>
            <a:ext cx="3867150" cy="1343025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84" y="136439"/>
            <a:ext cx="11796032" cy="31084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1471" y="3244937"/>
            <a:ext cx="6428694" cy="340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56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4362" r="-1167" b="33639"/>
          <a:stretch/>
        </p:blipFill>
        <p:spPr>
          <a:xfrm>
            <a:off x="1273892" y="609600"/>
            <a:ext cx="10279011" cy="5689800"/>
          </a:xfrm>
        </p:spPr>
      </p:pic>
    </p:spTree>
    <p:extLst>
      <p:ext uri="{BB962C8B-B14F-4D97-AF65-F5344CB8AC3E}">
        <p14:creationId xmlns:p14="http://schemas.microsoft.com/office/powerpoint/2010/main" val="422691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3124" y="384491"/>
            <a:ext cx="10353761" cy="1326321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" t="23501" r="3352" b="31558"/>
          <a:stretch/>
        </p:blipFill>
        <p:spPr>
          <a:xfrm>
            <a:off x="855194" y="165299"/>
            <a:ext cx="10451691" cy="6559965"/>
          </a:xfrm>
        </p:spPr>
      </p:pic>
      <p:sp>
        <p:nvSpPr>
          <p:cNvPr id="5" name="Rectangle 4"/>
          <p:cNvSpPr/>
          <p:nvPr/>
        </p:nvSpPr>
        <p:spPr>
          <a:xfrm>
            <a:off x="1681316" y="3028335"/>
            <a:ext cx="8377084" cy="2359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53124" y="3264310"/>
            <a:ext cx="5359186" cy="2949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16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838200" y="3184071"/>
            <a:ext cx="6467168" cy="299289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L</a:t>
            </a:r>
            <a:r>
              <a:rPr lang="en-US" dirty="0" smtClean="0"/>
              <a:t>imit </a:t>
            </a:r>
            <a:r>
              <a:rPr lang="en-US" dirty="0"/>
              <a:t>arm abduction in a </a:t>
            </a:r>
            <a:r>
              <a:rPr lang="en-US" dirty="0" smtClean="0"/>
              <a:t>supine patient </a:t>
            </a:r>
            <a:r>
              <a:rPr lang="en-US" dirty="0"/>
              <a:t>to 90° </a:t>
            </a:r>
            <a:endParaRPr lang="en-US" dirty="0" smtClean="0"/>
          </a:p>
          <a:p>
            <a:r>
              <a:rPr lang="en-US" dirty="0">
                <a:effectLst/>
              </a:rPr>
              <a:t>A</a:t>
            </a:r>
            <a:r>
              <a:rPr lang="en-US" dirty="0" smtClean="0">
                <a:effectLst/>
              </a:rPr>
              <a:t>voidance of contralateral </a:t>
            </a:r>
            <a:r>
              <a:rPr lang="en-US" dirty="0">
                <a:effectLst/>
              </a:rPr>
              <a:t>neck </a:t>
            </a:r>
            <a:r>
              <a:rPr lang="en-US" dirty="0" smtClean="0">
                <a:effectLst/>
              </a:rPr>
              <a:t>rotation/flexion</a:t>
            </a:r>
          </a:p>
          <a:p>
            <a:endParaRPr lang="en-US" dirty="0">
              <a:effectLst/>
            </a:endParaRPr>
          </a:p>
          <a:p>
            <a:r>
              <a:rPr lang="en-US" dirty="0">
                <a:effectLst/>
              </a:rPr>
              <a:t>Trendelenburg </a:t>
            </a:r>
            <a:r>
              <a:rPr lang="en-US" dirty="0" smtClean="0">
                <a:effectLst/>
              </a:rPr>
              <a:t>position</a:t>
            </a:r>
          </a:p>
          <a:p>
            <a:pPr lvl="1"/>
            <a:r>
              <a:rPr lang="en-US" dirty="0">
                <a:effectLst/>
              </a:rPr>
              <a:t>S</a:t>
            </a:r>
            <a:r>
              <a:rPr lang="en-US" dirty="0" smtClean="0">
                <a:effectLst/>
              </a:rPr>
              <a:t>houlder </a:t>
            </a:r>
            <a:r>
              <a:rPr lang="en-US" dirty="0">
                <a:effectLst/>
              </a:rPr>
              <a:t>padding should distribute pressure evenly across the widest possible </a:t>
            </a:r>
            <a:r>
              <a:rPr lang="en-US" dirty="0" smtClean="0">
                <a:effectLst/>
              </a:rPr>
              <a:t>area to </a:t>
            </a:r>
            <a:r>
              <a:rPr lang="en-US" dirty="0">
                <a:effectLst/>
              </a:rPr>
              <a:t>avoid plexus impingement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428" y="164908"/>
            <a:ext cx="8942614" cy="248251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54" y="1413776"/>
            <a:ext cx="3322746" cy="33042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277" y="4672206"/>
            <a:ext cx="2041407" cy="204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89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Radial nerve injury (C5–T1)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2096064"/>
            <a:ext cx="6214468" cy="3695136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Mechanism </a:t>
            </a:r>
            <a:r>
              <a:rPr lang="en-US" sz="2400" dirty="0"/>
              <a:t>of injury</a:t>
            </a:r>
          </a:p>
          <a:p>
            <a:pPr lvl="1"/>
            <a:r>
              <a:rPr lang="en-US" sz="2000" dirty="0"/>
              <a:t>C</a:t>
            </a:r>
            <a:r>
              <a:rPr lang="en-US" sz="2000" dirty="0" smtClean="0"/>
              <a:t>ompression</a:t>
            </a:r>
          </a:p>
          <a:p>
            <a:pPr lvl="1"/>
            <a:r>
              <a:rPr lang="en-US" sz="2000" dirty="0" smtClean="0"/>
              <a:t>Tourniquets/arterial </a:t>
            </a:r>
            <a:r>
              <a:rPr lang="en-US" sz="2000" dirty="0"/>
              <a:t>pressure </a:t>
            </a:r>
            <a:r>
              <a:rPr lang="en-US" sz="2000" dirty="0" smtClean="0"/>
              <a:t>cuffs</a:t>
            </a:r>
          </a:p>
          <a:p>
            <a:r>
              <a:rPr lang="en-US" sz="2400" dirty="0" smtClean="0"/>
              <a:t>Clinical presentation </a:t>
            </a:r>
          </a:p>
          <a:p>
            <a:pPr lvl="1"/>
            <a:r>
              <a:rPr lang="en-US" sz="2000" dirty="0"/>
              <a:t>W</a:t>
            </a:r>
            <a:r>
              <a:rPr lang="en-US" sz="2000" dirty="0" smtClean="0"/>
              <a:t>rist </a:t>
            </a:r>
            <a:r>
              <a:rPr lang="en-US" sz="2000" dirty="0"/>
              <a:t>drop </a:t>
            </a:r>
            <a:endParaRPr lang="en-US" sz="2000" dirty="0" smtClean="0"/>
          </a:p>
          <a:p>
            <a:pPr lvl="1"/>
            <a:r>
              <a:rPr lang="en-US" sz="2000" dirty="0"/>
              <a:t>N</a:t>
            </a:r>
            <a:r>
              <a:rPr lang="en-US" sz="2000" dirty="0" smtClean="0"/>
              <a:t>umbness along the </a:t>
            </a:r>
            <a:r>
              <a:rPr lang="en-US" sz="2000" dirty="0"/>
              <a:t>posterior surface of the lower part of the arm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263" y="2378803"/>
            <a:ext cx="4628308" cy="3412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11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020291"/>
            <a:ext cx="10515600" cy="3156672"/>
          </a:xfrm>
        </p:spPr>
        <p:txBody>
          <a:bodyPr/>
          <a:lstStyle/>
          <a:p>
            <a:r>
              <a:rPr lang="en-US" sz="2800" dirty="0" smtClean="0"/>
              <a:t>Incidence of peripheral nerve injuries = </a:t>
            </a:r>
            <a:r>
              <a:rPr lang="en-US" sz="2800" b="1" dirty="0" smtClean="0">
                <a:solidFill>
                  <a:srgbClr val="FF0000"/>
                </a:solidFill>
              </a:rPr>
              <a:t>0.03%</a:t>
            </a:r>
          </a:p>
          <a:p>
            <a:pPr lvl="1"/>
            <a:r>
              <a:rPr lang="en-US" sz="2400" dirty="0" smtClean="0"/>
              <a:t>Incidence </a:t>
            </a:r>
            <a:r>
              <a:rPr lang="en-US" sz="2400" dirty="0"/>
              <a:t>of ulnar </a:t>
            </a:r>
            <a:r>
              <a:rPr lang="en-US" sz="2400" dirty="0" smtClean="0"/>
              <a:t>neuropathy</a:t>
            </a:r>
            <a:r>
              <a:rPr lang="en-US" sz="2400" dirty="0"/>
              <a:t> =</a:t>
            </a:r>
            <a:r>
              <a:rPr lang="en-US" sz="2400" dirty="0" smtClean="0"/>
              <a:t> </a:t>
            </a:r>
            <a:r>
              <a:rPr lang="en-US" sz="2400" dirty="0"/>
              <a:t>0.037</a:t>
            </a:r>
            <a:r>
              <a:rPr lang="en-US" sz="2400" dirty="0" smtClean="0"/>
              <a:t>%</a:t>
            </a:r>
          </a:p>
          <a:p>
            <a:pPr lvl="1"/>
            <a:r>
              <a:rPr lang="en-US" sz="2400" dirty="0" smtClean="0"/>
              <a:t>Incidence of lower extremities neuropathy </a:t>
            </a:r>
            <a:r>
              <a:rPr lang="en-US" sz="2400" dirty="0"/>
              <a:t>in the lithotomy position </a:t>
            </a:r>
            <a:r>
              <a:rPr lang="en-US" sz="2400" dirty="0" smtClean="0"/>
              <a:t>0.028</a:t>
            </a:r>
            <a:r>
              <a:rPr lang="en-US" sz="2400" dirty="0"/>
              <a:t>%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793" y="609600"/>
            <a:ext cx="11039764" cy="232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518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673929"/>
            <a:ext cx="10515600" cy="2503034"/>
          </a:xfrm>
        </p:spPr>
        <p:txBody>
          <a:bodyPr/>
          <a:lstStyle/>
          <a:p>
            <a:r>
              <a:rPr lang="en-US" dirty="0"/>
              <a:t>Avoid prolonged pressure on the radial nerve in </a:t>
            </a:r>
            <a:r>
              <a:rPr lang="en-US" dirty="0" smtClean="0"/>
              <a:t>the spiral </a:t>
            </a:r>
            <a:r>
              <a:rPr lang="en-US" dirty="0"/>
              <a:t>groove of the </a:t>
            </a:r>
            <a:r>
              <a:rPr lang="en-US" dirty="0" err="1"/>
              <a:t>humerus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368" y="609600"/>
            <a:ext cx="8942614" cy="24825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372" y="4158097"/>
            <a:ext cx="2762399" cy="245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99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Median nerve injury (C5–T1)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2096064"/>
            <a:ext cx="10353762" cy="4125122"/>
          </a:xfrm>
        </p:spPr>
        <p:txBody>
          <a:bodyPr>
            <a:normAutofit lnSpcReduction="10000"/>
          </a:bodyPr>
          <a:lstStyle/>
          <a:p>
            <a:r>
              <a:rPr lang="en-US" sz="2200" dirty="0" smtClean="0"/>
              <a:t>Mechanism </a:t>
            </a:r>
            <a:r>
              <a:rPr lang="en-US" sz="2200" dirty="0"/>
              <a:t>of injury</a:t>
            </a:r>
          </a:p>
          <a:p>
            <a:pPr lvl="1"/>
            <a:r>
              <a:rPr lang="en-US" sz="1900" dirty="0" smtClean="0"/>
              <a:t>Direct </a:t>
            </a:r>
            <a:r>
              <a:rPr lang="en-US" sz="1900" dirty="0"/>
              <a:t>nerve damage from regional </a:t>
            </a:r>
            <a:r>
              <a:rPr lang="en-US" sz="1900" dirty="0" smtClean="0"/>
              <a:t>techniques</a:t>
            </a:r>
          </a:p>
          <a:p>
            <a:pPr lvl="1"/>
            <a:r>
              <a:rPr lang="en-US" sz="1900" dirty="0"/>
              <a:t>I</a:t>
            </a:r>
            <a:r>
              <a:rPr lang="en-US" sz="1900" dirty="0" smtClean="0"/>
              <a:t>nvasive procedures around </a:t>
            </a:r>
            <a:r>
              <a:rPr lang="en-US" sz="1900" dirty="0"/>
              <a:t>the </a:t>
            </a:r>
            <a:r>
              <a:rPr lang="en-US" sz="1900" dirty="0" smtClean="0"/>
              <a:t>elbow</a:t>
            </a:r>
          </a:p>
          <a:p>
            <a:pPr lvl="1"/>
            <a:r>
              <a:rPr lang="en-US" sz="1900" dirty="0"/>
              <a:t>C</a:t>
            </a:r>
            <a:r>
              <a:rPr lang="en-US" sz="1900" dirty="0" smtClean="0"/>
              <a:t>ompression </a:t>
            </a:r>
            <a:r>
              <a:rPr lang="en-US" sz="1900" dirty="0"/>
              <a:t>in the carpal tunnel </a:t>
            </a:r>
            <a:br>
              <a:rPr lang="en-US" sz="1900" dirty="0"/>
            </a:br>
            <a:endParaRPr lang="en-US" sz="1900" dirty="0" smtClean="0"/>
          </a:p>
          <a:p>
            <a:r>
              <a:rPr lang="en-US" sz="2200" dirty="0" smtClean="0"/>
              <a:t>Clinical presentation </a:t>
            </a:r>
          </a:p>
          <a:p>
            <a:pPr lvl="1"/>
            <a:r>
              <a:rPr lang="en-US" sz="1900" dirty="0"/>
              <a:t>P</a:t>
            </a:r>
            <a:r>
              <a:rPr lang="en-US" sz="1900" dirty="0" smtClean="0"/>
              <a:t>aresthesia </a:t>
            </a:r>
            <a:r>
              <a:rPr lang="en-US" sz="1900" dirty="0"/>
              <a:t>along the palmar </a:t>
            </a:r>
            <a:r>
              <a:rPr lang="en-US" sz="1900" dirty="0" smtClean="0"/>
              <a:t>aspect of </a:t>
            </a:r>
            <a:r>
              <a:rPr lang="en-US" sz="1900" dirty="0"/>
              <a:t>the lateral three-and-a-half fingers </a:t>
            </a:r>
            <a:endParaRPr lang="en-US" sz="1900" dirty="0" smtClean="0"/>
          </a:p>
          <a:p>
            <a:pPr lvl="1"/>
            <a:r>
              <a:rPr lang="en-US" sz="1900" dirty="0"/>
              <a:t>W</a:t>
            </a:r>
            <a:r>
              <a:rPr lang="en-US" sz="1900" dirty="0" smtClean="0"/>
              <a:t>eakness </a:t>
            </a:r>
            <a:r>
              <a:rPr lang="en-US" sz="1900" dirty="0"/>
              <a:t>of abduction and opposition of the thumb </a:t>
            </a:r>
            <a:endParaRPr lang="en-US" sz="1900" dirty="0" smtClean="0"/>
          </a:p>
          <a:p>
            <a:pPr lvl="1"/>
            <a:r>
              <a:rPr lang="en-US" sz="1900" dirty="0" err="1"/>
              <a:t>T</a:t>
            </a:r>
            <a:r>
              <a:rPr lang="en-US" sz="1900" dirty="0" err="1" smtClean="0"/>
              <a:t>henar</a:t>
            </a:r>
            <a:r>
              <a:rPr lang="en-US" sz="1900" dirty="0" smtClean="0"/>
              <a:t> </a:t>
            </a:r>
            <a:r>
              <a:rPr lang="en-US" sz="1900" dirty="0"/>
              <a:t>eminence become wasted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526" y="1681843"/>
            <a:ext cx="4512645" cy="25070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9"/>
          <a:stretch/>
        </p:blipFill>
        <p:spPr>
          <a:xfrm>
            <a:off x="8140323" y="4949482"/>
            <a:ext cx="2305050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19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399377"/>
            <a:ext cx="10515600" cy="1169471"/>
          </a:xfrm>
        </p:spPr>
        <p:txBody>
          <a:bodyPr>
            <a:normAutofit/>
          </a:bodyPr>
          <a:lstStyle/>
          <a:p>
            <a:r>
              <a:rPr lang="en-US" dirty="0" smtClean="0"/>
              <a:t>Median neuropathy </a:t>
            </a:r>
            <a:r>
              <a:rPr lang="en-US" dirty="0"/>
              <a:t>occurring when patient elbows were </a:t>
            </a:r>
            <a:r>
              <a:rPr lang="en-US" dirty="0" smtClean="0"/>
              <a:t>fully extended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073" y="365125"/>
            <a:ext cx="11455854" cy="464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39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592285"/>
            <a:ext cx="10515600" cy="2584677"/>
          </a:xfrm>
        </p:spPr>
        <p:txBody>
          <a:bodyPr/>
          <a:lstStyle/>
          <a:p>
            <a:r>
              <a:rPr lang="en-US" dirty="0"/>
              <a:t>Avoid extension of the elbow beyond the range </a:t>
            </a:r>
            <a:r>
              <a:rPr lang="en-US" dirty="0" smtClean="0"/>
              <a:t>that is </a:t>
            </a:r>
            <a:r>
              <a:rPr lang="en-US" dirty="0"/>
              <a:t>comfortable during the preoperative assessment </a:t>
            </a:r>
            <a:r>
              <a:rPr lang="en-US" dirty="0" smtClean="0"/>
              <a:t>to prevent </a:t>
            </a:r>
            <a:r>
              <a:rPr lang="en-US" dirty="0"/>
              <a:t>stretching of the median nerve 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368" y="609600"/>
            <a:ext cx="8942614" cy="24825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971" y="4566557"/>
            <a:ext cx="2680607" cy="21274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228" y="4566557"/>
            <a:ext cx="3461658" cy="2257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38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Axillary (C5, 6) and musculocutaneous nerve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injury (C5–7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2096063"/>
            <a:ext cx="6417734" cy="4059807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Mechanism of injury</a:t>
            </a:r>
          </a:p>
          <a:p>
            <a:pPr lvl="1"/>
            <a:r>
              <a:rPr lang="en-US" sz="2400" dirty="0"/>
              <a:t>S</a:t>
            </a:r>
            <a:r>
              <a:rPr lang="en-US" sz="2400" dirty="0" smtClean="0"/>
              <a:t>houlder </a:t>
            </a:r>
            <a:r>
              <a:rPr lang="en-US" sz="2400" dirty="0"/>
              <a:t>surgery or shoulder dislocations 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  <a:p>
            <a:r>
              <a:rPr lang="en-US" sz="2800" dirty="0"/>
              <a:t>Clinical presentation </a:t>
            </a:r>
          </a:p>
          <a:p>
            <a:pPr lvl="1"/>
            <a:r>
              <a:rPr lang="en-US" sz="2400" dirty="0"/>
              <a:t>W</a:t>
            </a:r>
            <a:r>
              <a:rPr lang="en-US" sz="2400" dirty="0" smtClean="0"/>
              <a:t>eakness </a:t>
            </a:r>
            <a:r>
              <a:rPr lang="en-US" sz="2400" dirty="0"/>
              <a:t>of shoulder abduction </a:t>
            </a:r>
            <a:endParaRPr lang="en-US" sz="2400" dirty="0" smtClean="0"/>
          </a:p>
          <a:p>
            <a:pPr lvl="1"/>
            <a:r>
              <a:rPr lang="en-US" sz="2400" dirty="0" smtClean="0"/>
              <a:t>Anesthesia </a:t>
            </a:r>
            <a:r>
              <a:rPr lang="en-US" sz="2400" dirty="0"/>
              <a:t>along the upper lateral border of the arm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929" y="2362200"/>
            <a:ext cx="4453066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53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Lower limb peripheral nerve injuries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b="1" dirty="0"/>
              <a:t>Sciatic nerve injury (L4–S3) </a:t>
            </a:r>
            <a:endParaRPr lang="en-US" sz="3200" b="1" dirty="0" smtClean="0"/>
          </a:p>
          <a:p>
            <a:r>
              <a:rPr lang="en-US" sz="3200" b="1" dirty="0" smtClean="0"/>
              <a:t>Femoral </a:t>
            </a:r>
            <a:r>
              <a:rPr lang="en-US" sz="3200" b="1" dirty="0"/>
              <a:t>nerve injury (L2–4) </a:t>
            </a:r>
            <a:endParaRPr lang="en-US" sz="3200" b="1" dirty="0" smtClean="0"/>
          </a:p>
          <a:p>
            <a:r>
              <a:rPr lang="en-US" sz="3200" b="1" dirty="0"/>
              <a:t>P</a:t>
            </a:r>
            <a:r>
              <a:rPr lang="en-US" sz="3200" b="1" dirty="0" smtClean="0"/>
              <a:t>eroneal </a:t>
            </a:r>
            <a:r>
              <a:rPr lang="en-US" sz="3200" b="1" dirty="0"/>
              <a:t>nerve injury (L4–5 S1–2)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74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99" y="1960562"/>
            <a:ext cx="11359402" cy="47521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299" y="-422582"/>
            <a:ext cx="11591084" cy="2248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67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Sciatic nerve injury (L4–S3)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2096064"/>
            <a:ext cx="6793291" cy="4161462"/>
          </a:xfrm>
        </p:spPr>
        <p:txBody>
          <a:bodyPr>
            <a:normAutofit fontScale="85000" lnSpcReduction="20000"/>
          </a:bodyPr>
          <a:lstStyle/>
          <a:p>
            <a:r>
              <a:rPr lang="en-US" sz="3000" dirty="0"/>
              <a:t>Mechanism of injury</a:t>
            </a:r>
          </a:p>
          <a:p>
            <a:pPr lvl="1"/>
            <a:r>
              <a:rPr lang="en-US" sz="2600" dirty="0"/>
              <a:t>Stretch, compression, </a:t>
            </a:r>
            <a:r>
              <a:rPr lang="en-US" sz="2600" dirty="0" smtClean="0"/>
              <a:t>ischemia, </a:t>
            </a:r>
            <a:r>
              <a:rPr lang="en-US" sz="2600" dirty="0"/>
              <a:t>and direct damage </a:t>
            </a:r>
            <a:endParaRPr lang="en-US" sz="2600" dirty="0" smtClean="0"/>
          </a:p>
          <a:p>
            <a:pPr lvl="1"/>
            <a:r>
              <a:rPr lang="en-US" sz="2600" dirty="0" smtClean="0"/>
              <a:t>Lithotomy</a:t>
            </a:r>
            <a:r>
              <a:rPr lang="en-US" sz="2600" dirty="0"/>
              <a:t>, frog </a:t>
            </a:r>
            <a:r>
              <a:rPr lang="en-US" sz="2600" dirty="0" smtClean="0"/>
              <a:t>leg and </a:t>
            </a:r>
            <a:r>
              <a:rPr lang="en-US" sz="2600" dirty="0"/>
              <a:t>sitting positions </a:t>
            </a:r>
            <a:br>
              <a:rPr lang="en-US" sz="2600" dirty="0"/>
            </a:br>
            <a:endParaRPr lang="en-US" sz="2600" dirty="0"/>
          </a:p>
          <a:p>
            <a:r>
              <a:rPr lang="en-US" sz="3000" dirty="0"/>
              <a:t>Clinical presentation </a:t>
            </a:r>
          </a:p>
          <a:p>
            <a:pPr lvl="1"/>
            <a:r>
              <a:rPr lang="en-US" sz="2600" dirty="0"/>
              <a:t>P</a:t>
            </a:r>
            <a:r>
              <a:rPr lang="en-US" sz="2600" dirty="0" smtClean="0"/>
              <a:t>aralysis </a:t>
            </a:r>
            <a:r>
              <a:rPr lang="en-US" sz="2600" dirty="0"/>
              <a:t>of the hamstring muscles </a:t>
            </a:r>
            <a:endParaRPr lang="en-US" sz="2600" dirty="0" smtClean="0"/>
          </a:p>
          <a:p>
            <a:pPr lvl="1"/>
            <a:r>
              <a:rPr lang="en-US" sz="2600" dirty="0"/>
              <a:t>A</a:t>
            </a:r>
            <a:r>
              <a:rPr lang="en-US" sz="2600" dirty="0" smtClean="0"/>
              <a:t>ll the muscles </a:t>
            </a:r>
            <a:r>
              <a:rPr lang="en-US" sz="2600" dirty="0"/>
              <a:t>below the knee leading to weak knee </a:t>
            </a:r>
            <a:r>
              <a:rPr lang="en-US" sz="2600" dirty="0" smtClean="0"/>
              <a:t>flexion</a:t>
            </a:r>
          </a:p>
          <a:p>
            <a:pPr lvl="1"/>
            <a:r>
              <a:rPr lang="en-US" sz="2600" dirty="0" smtClean="0"/>
              <a:t>Foot drop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84" r="54389"/>
          <a:stretch/>
        </p:blipFill>
        <p:spPr>
          <a:xfrm>
            <a:off x="8135710" y="3032757"/>
            <a:ext cx="3718833" cy="310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6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Sciatic nerve injury (L4–S3)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158" y="1847490"/>
            <a:ext cx="6335486" cy="4751615"/>
          </a:xfrm>
        </p:spPr>
      </p:pic>
    </p:spTree>
    <p:extLst>
      <p:ext uri="{BB962C8B-B14F-4D97-AF65-F5344CB8AC3E}">
        <p14:creationId xmlns:p14="http://schemas.microsoft.com/office/powerpoint/2010/main" val="158853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928" y="3285962"/>
            <a:ext cx="8926286" cy="3084849"/>
          </a:xfrm>
        </p:spPr>
        <p:txBody>
          <a:bodyPr>
            <a:normAutofit/>
          </a:bodyPr>
          <a:lstStyle/>
          <a:p>
            <a:r>
              <a:rPr lang="en-US" dirty="0"/>
              <a:t>Stretching of the Hamstring Muscle </a:t>
            </a:r>
            <a:r>
              <a:rPr lang="en-US" dirty="0" smtClean="0"/>
              <a:t>Group</a:t>
            </a:r>
          </a:p>
          <a:p>
            <a:pPr lvl="1"/>
            <a:r>
              <a:rPr lang="en-US" dirty="0" smtClean="0"/>
              <a:t>Positions that stretch </a:t>
            </a:r>
            <a:r>
              <a:rPr lang="en-US" dirty="0"/>
              <a:t>the hamstring muscle group beyond the </a:t>
            </a:r>
            <a:r>
              <a:rPr lang="en-US" dirty="0" smtClean="0"/>
              <a:t>range that </a:t>
            </a:r>
            <a:r>
              <a:rPr lang="en-US" dirty="0"/>
              <a:t>is comfortable during the preoperative </a:t>
            </a:r>
            <a:r>
              <a:rPr lang="en-US" dirty="0" smtClean="0"/>
              <a:t>assessment may </a:t>
            </a:r>
            <a:r>
              <a:rPr lang="en-US" dirty="0"/>
              <a:t>be avoided to prevent stretching of the sciatic </a:t>
            </a:r>
            <a:r>
              <a:rPr lang="en-US" dirty="0" smtClean="0"/>
              <a:t>nerve</a:t>
            </a:r>
            <a:endParaRPr lang="en-US" dirty="0"/>
          </a:p>
          <a:p>
            <a:r>
              <a:rPr lang="en-US" dirty="0" smtClean="0"/>
              <a:t>Limiting </a:t>
            </a:r>
            <a:r>
              <a:rPr lang="en-US" dirty="0"/>
              <a:t>Hip </a:t>
            </a:r>
            <a:r>
              <a:rPr lang="en-US" dirty="0" smtClean="0"/>
              <a:t>Flexion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ciatic </a:t>
            </a:r>
            <a:r>
              <a:rPr lang="en-US" dirty="0"/>
              <a:t>nerve or </a:t>
            </a:r>
            <a:r>
              <a:rPr lang="en-US" dirty="0" smtClean="0"/>
              <a:t>its branches </a:t>
            </a:r>
            <a:r>
              <a:rPr lang="en-US" dirty="0"/>
              <a:t>cross both the hip and the knee joints</a:t>
            </a:r>
            <a:r>
              <a:rPr lang="en-US" dirty="0" smtClean="0"/>
              <a:t>,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368" y="553435"/>
            <a:ext cx="8942614" cy="24825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499" y="3190087"/>
            <a:ext cx="238125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09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4299" y="609600"/>
            <a:ext cx="10757095" cy="1326321"/>
          </a:xfrm>
        </p:spPr>
        <p:txBody>
          <a:bodyPr/>
          <a:lstStyle/>
          <a:p>
            <a:r>
              <a:rPr lang="en-US" b="1" dirty="0" smtClean="0"/>
              <a:t>Perioperative </a:t>
            </a:r>
            <a:r>
              <a:rPr lang="en-US" b="1" dirty="0"/>
              <a:t>peripheral neuropathy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Postoperative </a:t>
            </a:r>
            <a:r>
              <a:rPr lang="en-US" sz="2400" dirty="0"/>
              <a:t>signs and symptoms related to</a:t>
            </a:r>
            <a:r>
              <a:rPr lang="en-US" sz="2400" dirty="0" smtClean="0"/>
              <a:t> </a:t>
            </a:r>
            <a:r>
              <a:rPr lang="en-US" sz="2400" dirty="0"/>
              <a:t>peripheral nerve injury</a:t>
            </a:r>
            <a:r>
              <a:rPr lang="en-US" sz="2400" dirty="0" smtClean="0"/>
              <a:t> </a:t>
            </a:r>
          </a:p>
          <a:p>
            <a:pPr lvl="1"/>
            <a:r>
              <a:rPr lang="en-US" sz="2400" dirty="0" smtClean="0"/>
              <a:t>Paresthesia</a:t>
            </a:r>
          </a:p>
          <a:p>
            <a:pPr lvl="1"/>
            <a:r>
              <a:rPr lang="en-US" sz="2400" dirty="0"/>
              <a:t>M</a:t>
            </a:r>
            <a:r>
              <a:rPr lang="en-US" sz="2400" dirty="0" smtClean="0"/>
              <a:t>uscle weakness</a:t>
            </a:r>
          </a:p>
          <a:p>
            <a:pPr lvl="1"/>
            <a:r>
              <a:rPr lang="en-US" sz="2400" dirty="0" smtClean="0"/>
              <a:t>Tingling</a:t>
            </a:r>
          </a:p>
          <a:p>
            <a:pPr lvl="1"/>
            <a:r>
              <a:rPr lang="en-US" sz="2400" dirty="0"/>
              <a:t>P</a:t>
            </a:r>
            <a:r>
              <a:rPr lang="en-US" sz="2400" dirty="0" smtClean="0"/>
              <a:t>ain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62"/>
          <a:stretch/>
        </p:blipFill>
        <p:spPr>
          <a:xfrm>
            <a:off x="4815706" y="2651209"/>
            <a:ext cx="4406952" cy="412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20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Femoral nerve injury (L2–4)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2096063"/>
            <a:ext cx="10353762" cy="4272079"/>
          </a:xfrm>
        </p:spPr>
        <p:txBody>
          <a:bodyPr>
            <a:normAutofit fontScale="85000" lnSpcReduction="20000"/>
          </a:bodyPr>
          <a:lstStyle/>
          <a:p>
            <a:r>
              <a:rPr lang="en-US" sz="2600" dirty="0"/>
              <a:t>Mechanism of injury</a:t>
            </a:r>
          </a:p>
          <a:p>
            <a:pPr lvl="1"/>
            <a:r>
              <a:rPr lang="en-US" sz="2200" dirty="0"/>
              <a:t>C</a:t>
            </a:r>
            <a:r>
              <a:rPr lang="en-US" sz="2200" dirty="0" smtClean="0"/>
              <a:t>ompression </a:t>
            </a:r>
            <a:r>
              <a:rPr lang="en-US" sz="2200" dirty="0"/>
              <a:t>at the pelvic brim </a:t>
            </a:r>
            <a:r>
              <a:rPr lang="en-US" sz="2200" dirty="0" smtClean="0"/>
              <a:t>by retractors </a:t>
            </a:r>
          </a:p>
          <a:p>
            <a:pPr lvl="1"/>
            <a:r>
              <a:rPr lang="en-US" sz="2200" dirty="0"/>
              <a:t>I</a:t>
            </a:r>
            <a:r>
              <a:rPr lang="en-US" sz="2200" dirty="0" smtClean="0"/>
              <a:t>schemia associated with </a:t>
            </a:r>
            <a:r>
              <a:rPr lang="en-US" sz="2200" dirty="0"/>
              <a:t>aortic </a:t>
            </a:r>
            <a:r>
              <a:rPr lang="en-US" sz="2200" dirty="0" smtClean="0"/>
              <a:t>cross-clamp</a:t>
            </a:r>
          </a:p>
          <a:p>
            <a:pPr lvl="1"/>
            <a:r>
              <a:rPr lang="en-US" sz="2200" dirty="0" smtClean="0"/>
              <a:t>lithotomy </a:t>
            </a:r>
            <a:r>
              <a:rPr lang="en-US" sz="2200" dirty="0"/>
              <a:t>position with </a:t>
            </a:r>
            <a:r>
              <a:rPr lang="en-US" sz="2200" dirty="0" smtClean="0"/>
              <a:t>extreme abduction </a:t>
            </a:r>
            <a:r>
              <a:rPr lang="en-US" sz="2200" dirty="0"/>
              <a:t>of the thighs and external rotation of the </a:t>
            </a:r>
            <a:r>
              <a:rPr lang="en-US" sz="2200" dirty="0" smtClean="0"/>
              <a:t>hips</a:t>
            </a:r>
            <a:r>
              <a:rPr lang="en-US" sz="2200" dirty="0"/>
              <a:t/>
            </a:r>
            <a:br>
              <a:rPr lang="en-US" sz="2200" dirty="0"/>
            </a:br>
            <a:endParaRPr lang="en-US" sz="2200" dirty="0"/>
          </a:p>
          <a:p>
            <a:r>
              <a:rPr lang="en-US" sz="2600" dirty="0"/>
              <a:t>Clinical presentation </a:t>
            </a:r>
          </a:p>
          <a:p>
            <a:pPr lvl="1"/>
            <a:r>
              <a:rPr lang="en-US" sz="2200" dirty="0"/>
              <a:t>Loss of sensation at the front of the thigh and medial aspect of </a:t>
            </a:r>
            <a:r>
              <a:rPr lang="en-US" sz="2200" dirty="0" smtClean="0"/>
              <a:t>the leg (</a:t>
            </a:r>
            <a:r>
              <a:rPr lang="en-US" sz="2200" dirty="0"/>
              <a:t>saphenous nerve) </a:t>
            </a:r>
            <a:endParaRPr lang="en-US" sz="2200" dirty="0" smtClean="0"/>
          </a:p>
          <a:p>
            <a:pPr lvl="1"/>
            <a:r>
              <a:rPr lang="en-US" sz="2200" dirty="0"/>
              <a:t>Weak hip flexion </a:t>
            </a:r>
            <a:endParaRPr lang="en-US" sz="2200" dirty="0" smtClean="0"/>
          </a:p>
          <a:p>
            <a:pPr lvl="1"/>
            <a:r>
              <a:rPr lang="en-US" sz="2200" dirty="0" smtClean="0"/>
              <a:t>Decreased</a:t>
            </a:r>
            <a:r>
              <a:rPr lang="en-US" sz="2200" dirty="0"/>
              <a:t> </a:t>
            </a:r>
            <a:r>
              <a:rPr lang="en-US" sz="2200" dirty="0" smtClean="0"/>
              <a:t>or </a:t>
            </a:r>
            <a:r>
              <a:rPr lang="en-US" sz="2200" dirty="0"/>
              <a:t>absent knee jerk reflexes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7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Femoral nerve injury (L2–4)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795" y="2242458"/>
            <a:ext cx="2800895" cy="36957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00" r="54518" b="13274"/>
          <a:stretch/>
        </p:blipFill>
        <p:spPr>
          <a:xfrm>
            <a:off x="6463393" y="2242458"/>
            <a:ext cx="3741964" cy="3887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52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368" y="4291182"/>
            <a:ext cx="5529943" cy="2160362"/>
          </a:xfrm>
        </p:spPr>
        <p:txBody>
          <a:bodyPr>
            <a:normAutofit/>
          </a:bodyPr>
          <a:lstStyle/>
          <a:p>
            <a:r>
              <a:rPr lang="en-US" dirty="0"/>
              <a:t>Four case reports describe femoral neuropathy occurring in patients with excessive hip or thigh abduction</a:t>
            </a:r>
            <a:br>
              <a:rPr lang="en-US" dirty="0"/>
            </a:br>
            <a:r>
              <a:rPr lang="en-US" dirty="0"/>
              <a:t>in the lithotomy body position 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35" y="365125"/>
            <a:ext cx="12043465" cy="36514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3311" y="4000045"/>
            <a:ext cx="6093278" cy="274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26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788229"/>
            <a:ext cx="10515600" cy="2388734"/>
          </a:xfrm>
        </p:spPr>
        <p:txBody>
          <a:bodyPr/>
          <a:lstStyle/>
          <a:p>
            <a:r>
              <a:rPr lang="en-US" dirty="0" smtClean="0"/>
              <a:t>Avoid extension </a:t>
            </a:r>
            <a:r>
              <a:rPr lang="en-US" dirty="0"/>
              <a:t>or ﬂexion of the hip </a:t>
            </a:r>
            <a:r>
              <a:rPr lang="en-US" dirty="0" smtClean="0"/>
              <a:t>to decrease </a:t>
            </a:r>
            <a:r>
              <a:rPr lang="en-US" dirty="0"/>
              <a:t>the risk of femoral neuropathy 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368" y="609600"/>
            <a:ext cx="8942614" cy="24825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717"/>
          <a:stretch/>
        </p:blipFill>
        <p:spPr>
          <a:xfrm>
            <a:off x="5048444" y="4229328"/>
            <a:ext cx="2084461" cy="249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45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peroneal </a:t>
            </a:r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nerve injury (L4–5 S1–2)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2096063"/>
            <a:ext cx="7136191" cy="4108793"/>
          </a:xfrm>
        </p:spPr>
        <p:txBody>
          <a:bodyPr>
            <a:normAutofit fontScale="92500" lnSpcReduction="20000"/>
          </a:bodyPr>
          <a:lstStyle/>
          <a:p>
            <a:r>
              <a:rPr lang="en-US" sz="2600" dirty="0"/>
              <a:t>Mechanism of injury</a:t>
            </a:r>
          </a:p>
          <a:p>
            <a:pPr lvl="1"/>
            <a:r>
              <a:rPr lang="en-US" sz="2200" dirty="0"/>
              <a:t>C</a:t>
            </a:r>
            <a:r>
              <a:rPr lang="en-US" sz="2200" dirty="0" smtClean="0"/>
              <a:t>ompression at the </a:t>
            </a:r>
            <a:r>
              <a:rPr lang="en-US" sz="2200" dirty="0"/>
              <a:t>fibular head </a:t>
            </a:r>
            <a:endParaRPr lang="en-US" sz="2200" dirty="0" smtClean="0"/>
          </a:p>
          <a:p>
            <a:pPr lvl="1"/>
            <a:r>
              <a:rPr lang="en-US" sz="2200" dirty="0" smtClean="0"/>
              <a:t>Lithotomy </a:t>
            </a:r>
            <a:r>
              <a:rPr lang="en-US" sz="2200" dirty="0"/>
              <a:t>and the lateral position are the common </a:t>
            </a:r>
            <a:r>
              <a:rPr lang="en-US" sz="2200" dirty="0" smtClean="0"/>
              <a:t>risk</a:t>
            </a:r>
            <a:endParaRPr lang="en-US" sz="2200" dirty="0"/>
          </a:p>
          <a:p>
            <a:pPr lvl="1"/>
            <a:endParaRPr lang="en-US" sz="2200" dirty="0" smtClean="0"/>
          </a:p>
          <a:p>
            <a:r>
              <a:rPr lang="en-US" sz="2600" dirty="0" smtClean="0"/>
              <a:t>Clinical </a:t>
            </a:r>
            <a:r>
              <a:rPr lang="en-US" sz="2600" dirty="0"/>
              <a:t>presentation </a:t>
            </a:r>
          </a:p>
          <a:p>
            <a:pPr lvl="1"/>
            <a:r>
              <a:rPr lang="en-US" sz="2200" dirty="0"/>
              <a:t>L</a:t>
            </a:r>
            <a:r>
              <a:rPr lang="en-US" sz="2200" dirty="0" smtClean="0"/>
              <a:t>oss </a:t>
            </a:r>
            <a:r>
              <a:rPr lang="en-US" sz="2200" dirty="0"/>
              <a:t>of dorsiflexion and eversion of the foot (</a:t>
            </a:r>
            <a:r>
              <a:rPr lang="en-US" sz="2200" dirty="0" err="1" smtClean="0"/>
              <a:t>equinovarus</a:t>
            </a:r>
            <a:r>
              <a:rPr lang="en-US" sz="2200" dirty="0"/>
              <a:t> </a:t>
            </a:r>
            <a:r>
              <a:rPr lang="en-US" sz="2200" dirty="0" smtClean="0"/>
              <a:t>deformity</a:t>
            </a:r>
            <a:r>
              <a:rPr lang="en-US" sz="2200" dirty="0"/>
              <a:t>) </a:t>
            </a:r>
            <a:endParaRPr lang="en-US" sz="2200" dirty="0" smtClean="0"/>
          </a:p>
          <a:p>
            <a:pPr lvl="1"/>
            <a:r>
              <a:rPr lang="en-US" sz="2200" dirty="0" smtClean="0"/>
              <a:t>Loss sensation along </a:t>
            </a:r>
            <a:r>
              <a:rPr lang="en-US" sz="2200" dirty="0"/>
              <a:t>the anterolateral border of the leg and the dorsum of the digits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986" y="1815473"/>
            <a:ext cx="3502478" cy="466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34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peroneal nerve injury (L4–5 S1–2)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2096064"/>
            <a:ext cx="5813576" cy="369513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dirty="0" smtClean="0">
                <a:effectLst/>
              </a:rPr>
              <a:t>Prevention</a:t>
            </a:r>
          </a:p>
          <a:p>
            <a:r>
              <a:rPr lang="en-US" dirty="0" smtClean="0">
                <a:effectLst/>
              </a:rPr>
              <a:t>Provide </a:t>
            </a:r>
            <a:r>
              <a:rPr lang="en-US" dirty="0">
                <a:effectLst/>
              </a:rPr>
              <a:t>position respites for </a:t>
            </a:r>
            <a:r>
              <a:rPr lang="en-US" dirty="0" smtClean="0">
                <a:effectLst/>
              </a:rPr>
              <a:t>the patient’s </a:t>
            </a:r>
            <a:r>
              <a:rPr lang="en-US" dirty="0">
                <a:effectLst/>
              </a:rPr>
              <a:t>legs (e.g. 15 min every 3 h or sooner</a:t>
            </a:r>
            <a:r>
              <a:rPr lang="en-US" dirty="0" smtClean="0">
                <a:effectLst/>
              </a:rPr>
              <a:t>)</a:t>
            </a:r>
          </a:p>
          <a:p>
            <a:r>
              <a:rPr lang="en-US" dirty="0">
                <a:effectLst/>
              </a:rPr>
              <a:t>C</a:t>
            </a:r>
            <a:r>
              <a:rPr lang="en-US" dirty="0" smtClean="0">
                <a:effectLst/>
              </a:rPr>
              <a:t>heck </a:t>
            </a:r>
            <a:r>
              <a:rPr lang="en-US" dirty="0">
                <a:effectLst/>
              </a:rPr>
              <a:t>that leg supports are not excessively </a:t>
            </a:r>
            <a:r>
              <a:rPr lang="en-US" dirty="0" smtClean="0">
                <a:effectLst/>
              </a:rPr>
              <a:t>compressing the calves</a:t>
            </a:r>
            <a:endParaRPr lang="en-US" dirty="0">
              <a:effectLst/>
            </a:endParaRPr>
          </a:p>
          <a:p>
            <a:r>
              <a:rPr lang="en-US" dirty="0" smtClean="0">
                <a:effectLst/>
              </a:rPr>
              <a:t>Ensure </a:t>
            </a:r>
            <a:r>
              <a:rPr lang="en-US" dirty="0">
                <a:effectLst/>
              </a:rPr>
              <a:t>that the site at which the common peroneal nerve is most vulnerable (around the </a:t>
            </a:r>
            <a:r>
              <a:rPr lang="en-US" dirty="0" smtClean="0">
                <a:effectLst/>
              </a:rPr>
              <a:t>head of </a:t>
            </a:r>
            <a:r>
              <a:rPr lang="en-US" dirty="0">
                <a:effectLst/>
              </a:rPr>
              <a:t>the fibula) is free from external pressure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3" t="21283" r="6101" b="14914"/>
          <a:stretch/>
        </p:blipFill>
        <p:spPr>
          <a:xfrm>
            <a:off x="6891359" y="2648198"/>
            <a:ext cx="4784272" cy="259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57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293" y="347662"/>
            <a:ext cx="12379381" cy="582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7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314699"/>
            <a:ext cx="10515600" cy="2862263"/>
          </a:xfrm>
        </p:spPr>
        <p:txBody>
          <a:bodyPr/>
          <a:lstStyle/>
          <a:p>
            <a:r>
              <a:rPr lang="en-US" sz="2400" dirty="0"/>
              <a:t>Avoid prolonged pressure on the peroneal nerve at </a:t>
            </a:r>
            <a:r>
              <a:rPr lang="en-US" sz="2400" dirty="0" smtClean="0"/>
              <a:t>the fibular </a:t>
            </a:r>
            <a:r>
              <a:rPr lang="en-US" sz="2400" dirty="0"/>
              <a:t>head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368" y="609600"/>
            <a:ext cx="8942614" cy="24825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843" y="3767646"/>
            <a:ext cx="3635711" cy="3090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29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1739" y="2363334"/>
            <a:ext cx="10112317" cy="2387600"/>
          </a:xfrm>
        </p:spPr>
        <p:txBody>
          <a:bodyPr>
            <a:normAutofit fontScale="90000"/>
          </a:bodyPr>
          <a:lstStyle/>
          <a:p>
            <a:r>
              <a:rPr lang="en-US" dirty="0">
                <a:effectLst/>
              </a:rPr>
              <a:t>Peripheral nerve injury related to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peripheral nerve blockade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6909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http://www.bbraunusa.com/images/Intraneural-Injection2.jpg">
            <a:extLst>
              <a:ext uri="{FF2B5EF4-FFF2-40B4-BE49-F238E27FC236}">
                <a16:creationId xmlns:a16="http://schemas.microsoft.com/office/drawing/2014/main" id="{87E27746-9A82-4D1A-82C2-8D13FC0316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742" r="-2181" b="-850"/>
          <a:stretch/>
        </p:blipFill>
        <p:spPr bwMode="auto">
          <a:xfrm>
            <a:off x="98497" y="1045426"/>
            <a:ext cx="6070834" cy="498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C16647-0BDB-4F35-B255-6F09C61400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-154"/>
          <a:stretch/>
        </p:blipFill>
        <p:spPr>
          <a:xfrm>
            <a:off x="6090675" y="1068296"/>
            <a:ext cx="5820697" cy="4939214"/>
          </a:xfrm>
          <a:prstGeom prst="rect">
            <a:avLst/>
          </a:prstGeom>
        </p:spPr>
      </p:pic>
      <p:sp>
        <p:nvSpPr>
          <p:cNvPr id="8" name="Multiply 7"/>
          <p:cNvSpPr/>
          <p:nvPr/>
        </p:nvSpPr>
        <p:spPr>
          <a:xfrm>
            <a:off x="0" y="765205"/>
            <a:ext cx="5545394" cy="5545394"/>
          </a:xfrm>
          <a:prstGeom prst="mathMultiply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554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4" t="24996" r="11014" b="6534"/>
          <a:stretch/>
        </p:blipFill>
        <p:spPr>
          <a:xfrm>
            <a:off x="5087196" y="1935921"/>
            <a:ext cx="6915089" cy="44220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Pathophysiology of peripheral </a:t>
            </a:r>
            <a:r>
              <a:rPr lang="en-US" sz="2800" b="1" dirty="0" smtClean="0"/>
              <a:t>nerve injury 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9163" y="1935921"/>
            <a:ext cx="10353762" cy="369513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rgbClr val="FFC000"/>
                </a:solidFill>
              </a:rPr>
              <a:t>Etiology</a:t>
            </a:r>
          </a:p>
          <a:p>
            <a:r>
              <a:rPr lang="en-US" sz="2400" dirty="0" smtClean="0"/>
              <a:t>Stretch</a:t>
            </a:r>
          </a:p>
          <a:p>
            <a:r>
              <a:rPr lang="en-US" sz="2400" dirty="0" smtClean="0"/>
              <a:t>Compression</a:t>
            </a:r>
          </a:p>
          <a:p>
            <a:r>
              <a:rPr lang="en-US" sz="2400" dirty="0" err="1" smtClean="0"/>
              <a:t>Hypoperfusion</a:t>
            </a:r>
            <a:endParaRPr lang="en-US" sz="2400" dirty="0" smtClean="0"/>
          </a:p>
          <a:p>
            <a:r>
              <a:rPr lang="en-US" sz="2400" dirty="0"/>
              <a:t>D</a:t>
            </a:r>
            <a:r>
              <a:rPr lang="en-US" sz="2400" dirty="0" smtClean="0"/>
              <a:t>irect trauma</a:t>
            </a:r>
          </a:p>
          <a:p>
            <a:r>
              <a:rPr lang="en-US" sz="2400" dirty="0" smtClean="0"/>
              <a:t>Exposure to </a:t>
            </a:r>
            <a:r>
              <a:rPr lang="en-US" sz="2400" dirty="0"/>
              <a:t>neurotoxic </a:t>
            </a:r>
            <a:r>
              <a:rPr lang="en-US" sz="2400" dirty="0" smtClean="0"/>
              <a:t>material</a:t>
            </a:r>
          </a:p>
          <a:p>
            <a:r>
              <a:rPr lang="en-US" sz="2400" dirty="0"/>
              <a:t>C</a:t>
            </a:r>
            <a:r>
              <a:rPr lang="en-US" sz="2400" dirty="0" smtClean="0"/>
              <a:t>ombination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11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</a:rPr>
              <a:t>mechanism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effectLst/>
              </a:rPr>
              <a:t>N</a:t>
            </a:r>
            <a:r>
              <a:rPr lang="en-US" dirty="0" smtClean="0">
                <a:effectLst/>
              </a:rPr>
              <a:t>euronal </a:t>
            </a:r>
            <a:r>
              <a:rPr lang="en-US" dirty="0">
                <a:effectLst/>
              </a:rPr>
              <a:t>compression by </a:t>
            </a:r>
            <a:r>
              <a:rPr lang="en-US" dirty="0" err="1">
                <a:effectLst/>
              </a:rPr>
              <a:t>intraneural</a:t>
            </a:r>
            <a:r>
              <a:rPr lang="en-US" dirty="0">
                <a:effectLst/>
              </a:rPr>
              <a:t> injection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err="1">
                <a:effectLst/>
              </a:rPr>
              <a:t>I</a:t>
            </a:r>
            <a:r>
              <a:rPr lang="en-US" dirty="0" err="1" smtClean="0">
                <a:effectLst/>
              </a:rPr>
              <a:t>ntrafascicular</a:t>
            </a:r>
            <a:r>
              <a:rPr lang="en-US" dirty="0" smtClean="0">
                <a:effectLst/>
              </a:rPr>
              <a:t> &gt; </a:t>
            </a:r>
            <a:r>
              <a:rPr lang="en-US" dirty="0" err="1" smtClean="0">
                <a:effectLst/>
              </a:rPr>
              <a:t>extrafascicular</a:t>
            </a:r>
            <a:r>
              <a:rPr lang="en-US" dirty="0" smtClean="0">
                <a:effectLst/>
              </a:rPr>
              <a:t> injection</a:t>
            </a:r>
            <a:r>
              <a:rPr lang="en-US" dirty="0" smtClean="0"/>
              <a:t> </a:t>
            </a:r>
          </a:p>
          <a:p>
            <a:r>
              <a:rPr lang="en-US" dirty="0">
                <a:effectLst/>
              </a:rPr>
              <a:t>L</a:t>
            </a:r>
            <a:r>
              <a:rPr lang="en-US" dirty="0" smtClean="0">
                <a:effectLst/>
              </a:rPr>
              <a:t>ocal </a:t>
            </a:r>
            <a:r>
              <a:rPr lang="en-US" dirty="0" err="1">
                <a:effectLst/>
              </a:rPr>
              <a:t>anaesthetic</a:t>
            </a:r>
            <a:r>
              <a:rPr lang="en-US" dirty="0">
                <a:effectLst/>
              </a:rPr>
              <a:t>-induced toxicity </a:t>
            </a:r>
            <a:endParaRPr lang="en-US" dirty="0" smtClean="0"/>
          </a:p>
          <a:p>
            <a:r>
              <a:rPr lang="en-US" dirty="0">
                <a:effectLst/>
              </a:rPr>
              <a:t>D</a:t>
            </a:r>
            <a:r>
              <a:rPr lang="en-US" dirty="0" smtClean="0">
                <a:effectLst/>
              </a:rPr>
              <a:t>irect mechanical damage</a:t>
            </a:r>
            <a:r>
              <a:rPr lang="en-US" dirty="0" smtClean="0"/>
              <a:t> </a:t>
            </a:r>
          </a:p>
          <a:p>
            <a:endParaRPr lang="en-US" dirty="0"/>
          </a:p>
          <a:p>
            <a:r>
              <a:rPr lang="en-US" b="1" dirty="0" smtClean="0">
                <a:solidFill>
                  <a:srgbClr val="FF0000"/>
                </a:solidFill>
              </a:rPr>
              <a:t>Avoid </a:t>
            </a:r>
            <a:r>
              <a:rPr lang="en-US" b="1" dirty="0" err="1" smtClean="0">
                <a:solidFill>
                  <a:srgbClr val="FF0000"/>
                </a:solidFill>
              </a:rPr>
              <a:t>intraneural</a:t>
            </a:r>
            <a:r>
              <a:rPr lang="en-US" b="1" dirty="0" smtClean="0">
                <a:solidFill>
                  <a:srgbClr val="FF0000"/>
                </a:solidFill>
              </a:rPr>
              <a:t> injection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2" descr="http://www.bbraunusa.com/images/Intrafascicular2.jpg">
            <a:extLst>
              <a:ext uri="{FF2B5EF4-FFF2-40B4-BE49-F238E27FC236}">
                <a16:creationId xmlns:a16="http://schemas.microsoft.com/office/drawing/2014/main" id="{7B69D7E5-DC22-4712-823F-BB4AC57C9D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41" b="4009"/>
          <a:stretch/>
        </p:blipFill>
        <p:spPr bwMode="auto">
          <a:xfrm>
            <a:off x="6897834" y="2231987"/>
            <a:ext cx="4979649" cy="4040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571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9AF7F-9FDE-4EC9-820B-33E0913FD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Toxicity of local anesthetic </a:t>
            </a:r>
            <a:br>
              <a:rPr lang="en-US" dirty="0"/>
            </a:br>
            <a:r>
              <a:rPr lang="en-US" dirty="0"/>
              <a:t>and additives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2EC048-7BBF-4A5A-8A30-27E4FF02F4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943819"/>
            <a:ext cx="10178322" cy="4479985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All local anesthetics </a:t>
            </a:r>
            <a:r>
              <a:rPr lang="en-US" dirty="0"/>
              <a:t>are potentially </a:t>
            </a:r>
            <a:r>
              <a:rPr lang="en-US" dirty="0">
                <a:solidFill>
                  <a:srgbClr val="FF0000"/>
                </a:solidFill>
              </a:rPr>
              <a:t>neurotoxic</a:t>
            </a:r>
          </a:p>
          <a:p>
            <a:r>
              <a:rPr lang="en-US" b="1" dirty="0"/>
              <a:t>Mechanism remain unclear</a:t>
            </a:r>
          </a:p>
          <a:p>
            <a:pPr lvl="1"/>
            <a:r>
              <a:rPr lang="en-US" dirty="0"/>
              <a:t>Increases in intracellular calcium concentration</a:t>
            </a:r>
          </a:p>
          <a:p>
            <a:pPr lvl="1"/>
            <a:r>
              <a:rPr lang="en-US" dirty="0"/>
              <a:t>Disturbance in mitochondrial function</a:t>
            </a:r>
          </a:p>
          <a:p>
            <a:pPr lvl="1"/>
            <a:r>
              <a:rPr lang="en-US" dirty="0"/>
              <a:t>Interference with membrane phospholipids</a:t>
            </a:r>
          </a:p>
          <a:p>
            <a:pPr lvl="1"/>
            <a:r>
              <a:rPr lang="en-US" dirty="0"/>
              <a:t>Cell apoptosis</a:t>
            </a:r>
          </a:p>
          <a:p>
            <a:r>
              <a:rPr lang="en-US" dirty="0"/>
              <a:t>Perineurium and blood vessel endothelium serve as a barrier to entry into the fascicle</a:t>
            </a:r>
          </a:p>
          <a:p>
            <a:r>
              <a:rPr lang="en-US" dirty="0"/>
              <a:t>Local anesthetics placed within the epineurium : </a:t>
            </a:r>
          </a:p>
          <a:p>
            <a:pPr lvl="1"/>
            <a:r>
              <a:rPr lang="en-US" dirty="0"/>
              <a:t>perineural permeability and fascicular edema </a:t>
            </a:r>
          </a:p>
          <a:p>
            <a:pPr lvl="1"/>
            <a:r>
              <a:rPr lang="en-US" dirty="0"/>
              <a:t>Compression of the fascicle and reduced neural blood flow</a:t>
            </a:r>
          </a:p>
          <a:p>
            <a:pPr lvl="1"/>
            <a:r>
              <a:rPr lang="en-US" dirty="0"/>
              <a:t>Effected : dose dependent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242868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EAF97-DCAB-493A-B9D4-00A40ADF9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Toxicity of local anesthetic </a:t>
            </a:r>
            <a:br>
              <a:rPr lang="en-US" dirty="0"/>
            </a:br>
            <a:r>
              <a:rPr lang="en-US" dirty="0"/>
              <a:t>and additives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7C1441-153F-4374-83AC-1154E7178F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One study comparing extraneural , </a:t>
            </a:r>
            <a:r>
              <a:rPr lang="en-US" dirty="0" err="1"/>
              <a:t>extrafascicular</a:t>
            </a:r>
            <a:r>
              <a:rPr lang="en-US" dirty="0"/>
              <a:t> and intrafascicular administration of ropivacaine showed histologic damage : intrafascicular &gt; </a:t>
            </a:r>
            <a:r>
              <a:rPr lang="en-US" dirty="0" err="1"/>
              <a:t>extrafasicular</a:t>
            </a:r>
            <a:r>
              <a:rPr lang="en-US" dirty="0"/>
              <a:t>&gt; extraneural</a:t>
            </a:r>
          </a:p>
          <a:p>
            <a:r>
              <a:rPr lang="en-US" dirty="0"/>
              <a:t>Injected inside the epineurium no adverse effect on functional recovery</a:t>
            </a:r>
          </a:p>
          <a:p>
            <a:r>
              <a:rPr lang="en-US" dirty="0"/>
              <a:t>Ester LA show in some study cause a greater degree injury than amide group</a:t>
            </a:r>
          </a:p>
          <a:p>
            <a:r>
              <a:rPr lang="en-US" dirty="0"/>
              <a:t>Lidocaine 2% reduce  neural blood flow in rat sciatic nerve 20-40%</a:t>
            </a:r>
          </a:p>
          <a:p>
            <a:r>
              <a:rPr lang="en-US" dirty="0"/>
              <a:t>Increasing concentration lidocaine reduce neural blood flow and reverse in bupivacaine</a:t>
            </a:r>
          </a:p>
          <a:p>
            <a:r>
              <a:rPr lang="en-US" dirty="0"/>
              <a:t>Epinephrine 5mcg/ml, 10 mcg/ml reduces neural blood </a:t>
            </a:r>
            <a:r>
              <a:rPr lang="en-US" dirty="0" err="1"/>
              <a:t>flw</a:t>
            </a:r>
            <a:r>
              <a:rPr lang="en-US" dirty="0"/>
              <a:t> by 20%-35%  but in lower concentration (2.5mcg/ml) neural blood flow transient increases 20% before returning to baseline</a:t>
            </a:r>
          </a:p>
        </p:txBody>
      </p:sp>
    </p:spTree>
    <p:extLst>
      <p:ext uri="{BB962C8B-B14F-4D97-AF65-F5344CB8AC3E}">
        <p14:creationId xmlns:p14="http://schemas.microsoft.com/office/powerpoint/2010/main" val="469802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</a:rPr>
              <a:t>Nerve </a:t>
            </a:r>
            <a:r>
              <a:rPr lang="en-US" dirty="0" smtClean="0">
                <a:effectLst/>
              </a:rPr>
              <a:t>localization </a:t>
            </a:r>
            <a:r>
              <a:rPr lang="en-US" dirty="0">
                <a:effectLst/>
              </a:rPr>
              <a:t>methods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>
                <a:solidFill>
                  <a:srgbClr val="FFFF00"/>
                </a:solidFill>
                <a:effectLst/>
              </a:rPr>
              <a:t>No nerve </a:t>
            </a:r>
            <a:r>
              <a:rPr lang="en-US" sz="2600" dirty="0" smtClean="0">
                <a:solidFill>
                  <a:srgbClr val="FFFF00"/>
                </a:solidFill>
                <a:effectLst/>
              </a:rPr>
              <a:t>localization </a:t>
            </a:r>
            <a:r>
              <a:rPr lang="en-US" sz="2600" dirty="0">
                <a:solidFill>
                  <a:srgbClr val="FFFF00"/>
                </a:solidFill>
                <a:effectLst/>
              </a:rPr>
              <a:t>technique </a:t>
            </a:r>
            <a:r>
              <a:rPr lang="en-US" sz="2600" dirty="0">
                <a:effectLst/>
              </a:rPr>
              <a:t>during needling</a:t>
            </a:r>
            <a:r>
              <a:rPr lang="en-US" sz="2600" dirty="0"/>
              <a:t> </a:t>
            </a:r>
            <a:r>
              <a:rPr lang="en-US" sz="2600" dirty="0">
                <a:effectLst/>
              </a:rPr>
              <a:t>has been demonstrated scientifically to be</a:t>
            </a:r>
            <a:r>
              <a:rPr lang="en-US" sz="2600" dirty="0"/>
              <a:t> </a:t>
            </a:r>
            <a:r>
              <a:rPr lang="en-US" sz="2600" dirty="0">
                <a:effectLst/>
              </a:rPr>
              <a:t>superior in terms of reducing the risk of nerve </a:t>
            </a:r>
            <a:r>
              <a:rPr lang="en-US" sz="2600" dirty="0" smtClean="0">
                <a:effectLst/>
              </a:rPr>
              <a:t>injury following </a:t>
            </a:r>
            <a:r>
              <a:rPr lang="en-US" sz="2600" dirty="0">
                <a:effectLst/>
              </a:rPr>
              <a:t>peripheral nerve blockade</a:t>
            </a:r>
            <a:r>
              <a:rPr lang="en-US" sz="2600" dirty="0"/>
              <a:t> </a:t>
            </a:r>
            <a:endParaRPr lang="en-US" sz="2600" dirty="0" smtClean="0"/>
          </a:p>
          <a:p>
            <a:pPr lvl="1"/>
            <a:r>
              <a:rPr lang="en-US" sz="2200" dirty="0">
                <a:effectLst/>
              </a:rPr>
              <a:t>U</a:t>
            </a:r>
            <a:r>
              <a:rPr lang="en-US" sz="2200" dirty="0" smtClean="0">
                <a:effectLst/>
              </a:rPr>
              <a:t>ltrasound guidance</a:t>
            </a:r>
          </a:p>
          <a:p>
            <a:pPr lvl="1"/>
            <a:r>
              <a:rPr lang="en-US" sz="2200" dirty="0" smtClean="0">
                <a:effectLst/>
              </a:rPr>
              <a:t>Nerve stimulation</a:t>
            </a:r>
          </a:p>
          <a:p>
            <a:pPr lvl="1"/>
            <a:r>
              <a:rPr lang="en-US" sz="2200" dirty="0" smtClean="0">
                <a:effectLst/>
              </a:rPr>
              <a:t>Paresthesia</a:t>
            </a:r>
            <a:r>
              <a:rPr lang="en-US" sz="2200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010" y="4588330"/>
            <a:ext cx="8306697" cy="209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93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360" y="5685063"/>
            <a:ext cx="11881639" cy="1025980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effectLst/>
              </a:rPr>
              <a:t>Peripheral nerve stimulation has a </a:t>
            </a:r>
            <a:r>
              <a:rPr lang="en-US" dirty="0" smtClean="0">
                <a:effectLst/>
              </a:rPr>
              <a:t>75% chance </a:t>
            </a:r>
            <a:r>
              <a:rPr lang="en-US" dirty="0">
                <a:effectLst/>
              </a:rPr>
              <a:t>to detect needle-to-nerve contact confirmed </a:t>
            </a:r>
            <a:r>
              <a:rPr lang="en-US" dirty="0" smtClean="0">
                <a:effectLst/>
              </a:rPr>
              <a:t>on ultrasonography</a:t>
            </a:r>
            <a:r>
              <a:rPr lang="en-US" dirty="0" smtClean="0"/>
              <a:t> </a:t>
            </a:r>
          </a:p>
          <a:p>
            <a:r>
              <a:rPr lang="en-US" dirty="0" err="1">
                <a:effectLst/>
              </a:rPr>
              <a:t>Paraesthesia</a:t>
            </a:r>
            <a:r>
              <a:rPr lang="en-US" dirty="0">
                <a:effectLst/>
              </a:rPr>
              <a:t> elicited by </a:t>
            </a:r>
            <a:r>
              <a:rPr lang="en-US" dirty="0" smtClean="0">
                <a:effectLst/>
              </a:rPr>
              <a:t>needle advancement </a:t>
            </a:r>
            <a:r>
              <a:rPr lang="en-US" dirty="0">
                <a:effectLst/>
              </a:rPr>
              <a:t>has only a 38% chance of detecting needle-to-nerve </a:t>
            </a:r>
            <a:r>
              <a:rPr lang="en-US" dirty="0" smtClean="0">
                <a:effectLst/>
              </a:rPr>
              <a:t>contac</a:t>
            </a:r>
            <a:r>
              <a:rPr lang="en-US" dirty="0" smtClean="0"/>
              <a:t>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360" y="283248"/>
            <a:ext cx="11560629" cy="520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10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278" y="1616883"/>
            <a:ext cx="11338794" cy="417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50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18" y="215995"/>
            <a:ext cx="11952514" cy="649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496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63117"/>
          <a:stretch/>
        </p:blipFill>
        <p:spPr>
          <a:xfrm>
            <a:off x="114418" y="215995"/>
            <a:ext cx="11952514" cy="2396576"/>
          </a:xfrm>
          <a:prstGeom prst="rect">
            <a:avLst/>
          </a:prstGeom>
        </p:spPr>
      </p:pic>
      <p:pic>
        <p:nvPicPr>
          <p:cNvPr id="5" name="Picture 4" descr="http://www.bbraunusa.com/images/Intraneural-Injection2.jpg">
            <a:extLst>
              <a:ext uri="{FF2B5EF4-FFF2-40B4-BE49-F238E27FC236}">
                <a16:creationId xmlns:a16="http://schemas.microsoft.com/office/drawing/2014/main" id="{87E27746-9A82-4D1A-82C2-8D13FC0316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742" r="-2181" b="-850"/>
          <a:stretch/>
        </p:blipFill>
        <p:spPr bwMode="auto">
          <a:xfrm>
            <a:off x="3723440" y="3110208"/>
            <a:ext cx="4162315" cy="341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ultiply 5"/>
          <p:cNvSpPr/>
          <p:nvPr/>
        </p:nvSpPr>
        <p:spPr>
          <a:xfrm>
            <a:off x="3624943" y="3006176"/>
            <a:ext cx="3802060" cy="3802060"/>
          </a:xfrm>
          <a:prstGeom prst="mathMultiply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29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451" y="167299"/>
            <a:ext cx="2990997" cy="2153518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35878"/>
          <a:stretch/>
        </p:blipFill>
        <p:spPr>
          <a:xfrm>
            <a:off x="114418" y="2547257"/>
            <a:ext cx="11952514" cy="41665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288" y="154541"/>
            <a:ext cx="2718912" cy="23018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962" y="120908"/>
            <a:ext cx="2758638" cy="233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25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694" y="152400"/>
            <a:ext cx="10710862" cy="594227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13795" y="6254814"/>
            <a:ext cx="105645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dvOT1ef757c0"/>
              </a:rPr>
              <a:t>Motor </a:t>
            </a:r>
            <a:r>
              <a:rPr lang="en-US" dirty="0">
                <a:latin typeface="AdvOT1ef757c0"/>
              </a:rPr>
              <a:t>response </a:t>
            </a:r>
            <a:r>
              <a:rPr lang="en-US" dirty="0" smtClean="0">
                <a:latin typeface="AdvOT1ef757c0"/>
              </a:rPr>
              <a:t>currents of </a:t>
            </a:r>
            <a:r>
              <a:rPr lang="en-US" dirty="0">
                <a:solidFill>
                  <a:srgbClr val="FFFF00"/>
                </a:solidFill>
                <a:latin typeface="AdvOT1ef757c0"/>
              </a:rPr>
              <a:t>0.2 mA </a:t>
            </a:r>
            <a:r>
              <a:rPr lang="en-US" dirty="0">
                <a:latin typeface="AdvOT1ef757c0"/>
              </a:rPr>
              <a:t>or less reliably </a:t>
            </a:r>
            <a:r>
              <a:rPr lang="en-US" dirty="0">
                <a:solidFill>
                  <a:srgbClr val="FFFF00"/>
                </a:solidFill>
                <a:latin typeface="AdvOT1ef757c0"/>
              </a:rPr>
              <a:t>indicating </a:t>
            </a:r>
            <a:r>
              <a:rPr lang="en-US" dirty="0" err="1">
                <a:solidFill>
                  <a:srgbClr val="FFFF00"/>
                </a:solidFill>
                <a:latin typeface="AdvOT1ef757c0"/>
              </a:rPr>
              <a:t>intraneural</a:t>
            </a:r>
            <a:r>
              <a:rPr lang="en-US" dirty="0">
                <a:solidFill>
                  <a:srgbClr val="FFFF00"/>
                </a:solidFill>
                <a:latin typeface="AdvOT1ef757c0"/>
              </a:rPr>
              <a:t> placement of the needle</a:t>
            </a:r>
            <a:r>
              <a:rPr lang="en-US" dirty="0">
                <a:solidFill>
                  <a:srgbClr val="FFFF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4007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Nerve Anatomy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52" y="1995948"/>
            <a:ext cx="6231846" cy="4351338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2385" y="2560675"/>
            <a:ext cx="4777858" cy="322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72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u="sng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Take home message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>
                <a:solidFill>
                  <a:srgbClr val="FFFF00"/>
                </a:solidFill>
              </a:rPr>
              <a:t>Peripheral nerve injury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2096064"/>
            <a:ext cx="10353762" cy="437005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Aware</a:t>
            </a:r>
            <a:r>
              <a:rPr lang="en-US" sz="2800" dirty="0" smtClean="0"/>
              <a:t> Peripheral nerve injury</a:t>
            </a:r>
          </a:p>
          <a:p>
            <a:pPr lvl="1"/>
            <a:r>
              <a:rPr lang="en-US" sz="2400" dirty="0" smtClean="0"/>
              <a:t>Most common -&gt; </a:t>
            </a:r>
            <a:r>
              <a:rPr lang="en-US" sz="2400" dirty="0" smtClean="0">
                <a:solidFill>
                  <a:srgbClr val="FFC000"/>
                </a:solidFill>
              </a:rPr>
              <a:t>Ulnar neuropathy </a:t>
            </a:r>
            <a:r>
              <a:rPr lang="en-US" sz="2400" dirty="0" smtClean="0"/>
              <a:t>, 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L</a:t>
            </a:r>
            <a:r>
              <a:rPr 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ithotomy position</a:t>
            </a:r>
          </a:p>
          <a:p>
            <a:r>
              <a:rPr lang="en-US" sz="2800" dirty="0" err="1" smtClean="0"/>
              <a:t>Hx</a:t>
            </a:r>
            <a:r>
              <a:rPr lang="en-US" sz="2800" dirty="0" smtClean="0"/>
              <a:t> + PE , risk factor PNI -&gt; optimize + document baseline</a:t>
            </a:r>
          </a:p>
          <a:p>
            <a:r>
              <a:rPr lang="en-US" sz="2800" dirty="0" smtClean="0"/>
              <a:t>PNI occur</a:t>
            </a:r>
          </a:p>
          <a:p>
            <a:pPr lvl="1"/>
            <a:r>
              <a:rPr lang="en-US" sz="2400" dirty="0" smtClean="0"/>
              <a:t>Evaluate /Workup /Diagnosis</a:t>
            </a:r>
          </a:p>
          <a:p>
            <a:pPr lvl="1"/>
            <a:r>
              <a:rPr lang="en-US" sz="2400" dirty="0" smtClean="0"/>
              <a:t>Communicate / Consult </a:t>
            </a:r>
          </a:p>
          <a:p>
            <a:pPr lvl="1"/>
            <a:r>
              <a:rPr lang="en-US" sz="2400" dirty="0" smtClean="0"/>
              <a:t>Treat reversible cause</a:t>
            </a:r>
          </a:p>
          <a:p>
            <a:pPr lvl="1"/>
            <a:r>
              <a:rPr lang="en-US" sz="2400" dirty="0" smtClean="0"/>
              <a:t>Reassure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33560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Stretch and </a:t>
            </a:r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compression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P</a:t>
            </a:r>
            <a:r>
              <a:rPr lang="en-US" sz="2400" dirty="0" smtClean="0"/>
              <a:t>oor </a:t>
            </a:r>
            <a:r>
              <a:rPr lang="en-US" sz="2400" dirty="0"/>
              <a:t>padding and positioning </a:t>
            </a:r>
            <a:r>
              <a:rPr lang="en-US" sz="2400" dirty="0" smtClean="0"/>
              <a:t>of limbs</a:t>
            </a:r>
          </a:p>
          <a:p>
            <a:r>
              <a:rPr lang="en-US" sz="2400" dirty="0"/>
              <a:t>U</a:t>
            </a:r>
            <a:r>
              <a:rPr lang="en-US" sz="2400" dirty="0" smtClean="0"/>
              <a:t>se </a:t>
            </a:r>
            <a:r>
              <a:rPr lang="en-US" sz="2400" dirty="0"/>
              <a:t>of </a:t>
            </a:r>
            <a:r>
              <a:rPr lang="en-US" sz="2400" dirty="0" smtClean="0"/>
              <a:t>tourniquets</a:t>
            </a:r>
          </a:p>
          <a:p>
            <a:r>
              <a:rPr lang="en-US" sz="2400" dirty="0"/>
              <a:t>S</a:t>
            </a:r>
            <a:r>
              <a:rPr lang="en-US" sz="2400" dirty="0" smtClean="0"/>
              <a:t>urgical </a:t>
            </a:r>
            <a:r>
              <a:rPr lang="en-US" sz="2400" dirty="0"/>
              <a:t>retractors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559" y="4278085"/>
            <a:ext cx="2447055" cy="19902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559" y="2153496"/>
            <a:ext cx="2486025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26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Hypoperfusion</a:t>
            </a:r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/</a:t>
            </a:r>
            <a:r>
              <a:rPr lang="en-US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Ischaemia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2096064"/>
            <a:ext cx="10091662" cy="3695136"/>
          </a:xfrm>
        </p:spPr>
        <p:txBody>
          <a:bodyPr>
            <a:noAutofit/>
          </a:bodyPr>
          <a:lstStyle/>
          <a:p>
            <a:r>
              <a:rPr lang="en-US" sz="2800" dirty="0" smtClean="0"/>
              <a:t>Tourniquets</a:t>
            </a:r>
          </a:p>
          <a:p>
            <a:r>
              <a:rPr lang="en-US" sz="2800" dirty="0" smtClean="0"/>
              <a:t>Prolonged immobility</a:t>
            </a:r>
          </a:p>
          <a:p>
            <a:r>
              <a:rPr lang="en-US" sz="2800" dirty="0" smtClean="0"/>
              <a:t>Hematoma </a:t>
            </a:r>
            <a:r>
              <a:rPr lang="en-US" sz="2800" dirty="0"/>
              <a:t>surrounding a </a:t>
            </a:r>
            <a:r>
              <a:rPr lang="en-US" sz="2800" dirty="0" smtClean="0"/>
              <a:t>nerve</a:t>
            </a:r>
          </a:p>
          <a:p>
            <a:r>
              <a:rPr lang="en-US" sz="2800" dirty="0"/>
              <a:t>L</a:t>
            </a:r>
            <a:r>
              <a:rPr lang="en-US" sz="2800" dirty="0" smtClean="0"/>
              <a:t>ocal anesthetic </a:t>
            </a:r>
            <a:r>
              <a:rPr lang="en-US" sz="2800" dirty="0"/>
              <a:t>agent </a:t>
            </a:r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/>
              <a:t>P</a:t>
            </a:r>
            <a:r>
              <a:rPr lang="en-US" sz="2800" dirty="0" smtClean="0"/>
              <a:t>hysical disruption of </a:t>
            </a:r>
            <a:r>
              <a:rPr lang="en-US" sz="2800" dirty="0"/>
              <a:t>the vasa </a:t>
            </a:r>
            <a:r>
              <a:rPr lang="en-US" sz="2800" dirty="0" err="1"/>
              <a:t>nervorum</a:t>
            </a:r>
            <a:r>
              <a:rPr lang="en-US" sz="2800" dirty="0"/>
              <a:t>, </a:t>
            </a:r>
            <a:r>
              <a:rPr lang="en-US" sz="2800" dirty="0" err="1"/>
              <a:t>intraneural</a:t>
            </a:r>
            <a:r>
              <a:rPr lang="en-US" sz="2800" dirty="0"/>
              <a:t> </a:t>
            </a:r>
            <a:r>
              <a:rPr lang="en-US" sz="2800" dirty="0" smtClean="0"/>
              <a:t>hemorrhage and/or </a:t>
            </a:r>
            <a:r>
              <a:rPr lang="en-US" sz="2800" dirty="0" err="1" smtClean="0"/>
              <a:t>endoneural</a:t>
            </a:r>
            <a:r>
              <a:rPr lang="en-US" sz="2800" dirty="0" smtClean="0"/>
              <a:t> edema 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933" y="2311478"/>
            <a:ext cx="4283524" cy="241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41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TM04033921[[fn=Damask]]</Template>
  <TotalTime>1117</TotalTime>
  <Words>1815</Words>
  <Application>Microsoft Office PowerPoint</Application>
  <PresentationFormat>Widescreen</PresentationFormat>
  <Paragraphs>299</Paragraphs>
  <Slides>70</Slides>
  <Notes>7</Notes>
  <HiddenSlides>2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82" baseType="lpstr">
      <vt:lpstr>AdvOT1ef757c0</vt:lpstr>
      <vt:lpstr>AdvPS8E82</vt:lpstr>
      <vt:lpstr>AdvPS8E91</vt:lpstr>
      <vt:lpstr>AdvPS8E9A</vt:lpstr>
      <vt:lpstr>Angsana New</vt:lpstr>
      <vt:lpstr>Arial</vt:lpstr>
      <vt:lpstr>Arial</vt:lpstr>
      <vt:lpstr>Bookman Old Style</vt:lpstr>
      <vt:lpstr>Calibri</vt:lpstr>
      <vt:lpstr>Cordia New</vt:lpstr>
      <vt:lpstr>Rockwell</vt:lpstr>
      <vt:lpstr>Damask</vt:lpstr>
      <vt:lpstr>Collective reviews</vt:lpstr>
      <vt:lpstr>PowerPoint Presentation</vt:lpstr>
      <vt:lpstr>Anesthesia-related nerve injury </vt:lpstr>
      <vt:lpstr>PowerPoint Presentation</vt:lpstr>
      <vt:lpstr>Perioperative peripheral neuropathy </vt:lpstr>
      <vt:lpstr>Pathophysiology of peripheral nerve injury </vt:lpstr>
      <vt:lpstr>Nerve Anatomy</vt:lpstr>
      <vt:lpstr> Stretch and compression</vt:lpstr>
      <vt:lpstr>Hypoperfusion/Ischaemia</vt:lpstr>
      <vt:lpstr>Direct trauma</vt:lpstr>
      <vt:lpstr>Exposure to neurotoxic material</vt:lpstr>
      <vt:lpstr>Double crush syndrome</vt:lpstr>
      <vt:lpstr>Predisposing factors </vt:lpstr>
      <vt:lpstr>Predisposing factors </vt:lpstr>
      <vt:lpstr>PowerPoint Presentation</vt:lpstr>
      <vt:lpstr>Predisposing factors </vt:lpstr>
      <vt:lpstr>Predisposing factors </vt:lpstr>
      <vt:lpstr>Classification of peripheral nerve injuries </vt:lpstr>
      <vt:lpstr>PowerPoint Presentation</vt:lpstr>
      <vt:lpstr>PowerPoint Presentation</vt:lpstr>
      <vt:lpstr>Clinical presentation of peripheral nerve injuries </vt:lpstr>
      <vt:lpstr>PowerPoint Presentation</vt:lpstr>
      <vt:lpstr>Management</vt:lpstr>
      <vt:lpstr>Management</vt:lpstr>
      <vt:lpstr>PowerPoint Presentation</vt:lpstr>
      <vt:lpstr>Management</vt:lpstr>
      <vt:lpstr>Peripheral nerve injuries related to position</vt:lpstr>
      <vt:lpstr>Upper limb peripheral nerve injuries </vt:lpstr>
      <vt:lpstr>Ulnar nerve injury (C7, C8–T1) </vt:lpstr>
      <vt:lpstr>Ulnar nerve injury (C7, C8–T1) </vt:lpstr>
      <vt:lpstr>PowerPoint Presentation</vt:lpstr>
      <vt:lpstr>PowerPoint Presentation</vt:lpstr>
      <vt:lpstr>Brachial plexus injury (C5–T1) </vt:lpstr>
      <vt:lpstr>Brachial plexus injury (C5–T1) </vt:lpstr>
      <vt:lpstr>PowerPoint Presentation</vt:lpstr>
      <vt:lpstr>PowerPoint Presentation</vt:lpstr>
      <vt:lpstr>PowerPoint Presentation</vt:lpstr>
      <vt:lpstr>PowerPoint Presentation</vt:lpstr>
      <vt:lpstr>Radial nerve injury (C5–T1) </vt:lpstr>
      <vt:lpstr>PowerPoint Presentation</vt:lpstr>
      <vt:lpstr>Median nerve injury (C5–T1) </vt:lpstr>
      <vt:lpstr>PowerPoint Presentation</vt:lpstr>
      <vt:lpstr>PowerPoint Presentation</vt:lpstr>
      <vt:lpstr>Axillary (C5, 6) and musculocutaneous nerve injury (C5–7) </vt:lpstr>
      <vt:lpstr>Lower limb peripheral nerve injuries </vt:lpstr>
      <vt:lpstr>PowerPoint Presentation</vt:lpstr>
      <vt:lpstr>Sciatic nerve injury (L4–S3) </vt:lpstr>
      <vt:lpstr>Sciatic nerve injury (L4–S3) </vt:lpstr>
      <vt:lpstr>PowerPoint Presentation</vt:lpstr>
      <vt:lpstr>Femoral nerve injury (L2–4) </vt:lpstr>
      <vt:lpstr>Femoral nerve injury (L2–4) </vt:lpstr>
      <vt:lpstr>PowerPoint Presentation</vt:lpstr>
      <vt:lpstr>PowerPoint Presentation</vt:lpstr>
      <vt:lpstr>peroneal nerve injury (L4–5 S1–2) </vt:lpstr>
      <vt:lpstr>peroneal nerve injury (L4–5 S1–2) </vt:lpstr>
      <vt:lpstr>PowerPoint Presentation</vt:lpstr>
      <vt:lpstr>PowerPoint Presentation</vt:lpstr>
      <vt:lpstr>Peripheral nerve injury related to peripheral nerve blockade </vt:lpstr>
      <vt:lpstr>PowerPoint Presentation</vt:lpstr>
      <vt:lpstr>mechanism </vt:lpstr>
      <vt:lpstr>Toxicity of local anesthetic  and additives</vt:lpstr>
      <vt:lpstr>Toxicity of local anesthetic  and additives</vt:lpstr>
      <vt:lpstr>Nerve localization methods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Take home message Peripheral nerve injury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Peripheral nerve injury</dc:title>
  <dc:creator>Chartchai Maschunchai</dc:creator>
  <cp:lastModifiedBy>Chartchai Maschunchai</cp:lastModifiedBy>
  <cp:revision>69</cp:revision>
  <dcterms:created xsi:type="dcterms:W3CDTF">2018-01-14T15:05:06Z</dcterms:created>
  <dcterms:modified xsi:type="dcterms:W3CDTF">2018-02-06T17:40:34Z</dcterms:modified>
</cp:coreProperties>
</file>